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media/image15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54"/>
  </p:notesMasterIdLst>
  <p:sldIdLst>
    <p:sldId id="389" r:id="rId2"/>
    <p:sldId id="288" r:id="rId3"/>
    <p:sldId id="289" r:id="rId4"/>
    <p:sldId id="325" r:id="rId5"/>
    <p:sldId id="390" r:id="rId6"/>
    <p:sldId id="391" r:id="rId7"/>
    <p:sldId id="329" r:id="rId8"/>
    <p:sldId id="297" r:id="rId9"/>
    <p:sldId id="298" r:id="rId10"/>
    <p:sldId id="299" r:id="rId11"/>
    <p:sldId id="326" r:id="rId12"/>
    <p:sldId id="374" r:id="rId13"/>
    <p:sldId id="373" r:id="rId14"/>
    <p:sldId id="349" r:id="rId15"/>
    <p:sldId id="350" r:id="rId16"/>
    <p:sldId id="352" r:id="rId17"/>
    <p:sldId id="354" r:id="rId18"/>
    <p:sldId id="355" r:id="rId19"/>
    <p:sldId id="356" r:id="rId20"/>
    <p:sldId id="301" r:id="rId21"/>
    <p:sldId id="302" r:id="rId22"/>
    <p:sldId id="330" r:id="rId23"/>
    <p:sldId id="303" r:id="rId24"/>
    <p:sldId id="331" r:id="rId25"/>
    <p:sldId id="304" r:id="rId26"/>
    <p:sldId id="307" r:id="rId27"/>
    <p:sldId id="308" r:id="rId28"/>
    <p:sldId id="312" r:id="rId29"/>
    <p:sldId id="337" r:id="rId30"/>
    <p:sldId id="338" r:id="rId31"/>
    <p:sldId id="318" r:id="rId32"/>
    <p:sldId id="381" r:id="rId33"/>
    <p:sldId id="382" r:id="rId34"/>
    <p:sldId id="392" r:id="rId35"/>
    <p:sldId id="383" r:id="rId36"/>
    <p:sldId id="384" r:id="rId37"/>
    <p:sldId id="385" r:id="rId38"/>
    <p:sldId id="386" r:id="rId39"/>
    <p:sldId id="387" r:id="rId40"/>
    <p:sldId id="388" r:id="rId41"/>
    <p:sldId id="319" r:id="rId42"/>
    <p:sldId id="320" r:id="rId43"/>
    <p:sldId id="321" r:id="rId44"/>
    <p:sldId id="322" r:id="rId45"/>
    <p:sldId id="323" r:id="rId46"/>
    <p:sldId id="375" r:id="rId47"/>
    <p:sldId id="376" r:id="rId48"/>
    <p:sldId id="377" r:id="rId49"/>
    <p:sldId id="378" r:id="rId50"/>
    <p:sldId id="379" r:id="rId51"/>
    <p:sldId id="380" r:id="rId52"/>
    <p:sldId id="261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6E6"/>
    <a:srgbClr val="E9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0" autoAdjust="0"/>
    <p:restoredTop sz="94660"/>
  </p:normalViewPr>
  <p:slideViewPr>
    <p:cSldViewPr>
      <p:cViewPr varScale="1">
        <p:scale>
          <a:sx n="65" d="100"/>
          <a:sy n="65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61B2-42B4-95E3-ECE66F06312A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61B2-42B4-95E3-ECE66F06312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61B2-42B4-95E3-ECE66F06312A}"/>
              </c:ext>
            </c:extLst>
          </c:dPt>
          <c:dLbls>
            <c:dLbl>
              <c:idx val="0"/>
              <c:layout>
                <c:manualLayout>
                  <c:x val="1.8238127450897423E-2"/>
                  <c:y val="-1.6689005384622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B2-42B4-95E3-ECE66F06312A}"/>
                </c:ext>
              </c:extLst>
            </c:dLbl>
            <c:dLbl>
              <c:idx val="1"/>
              <c:layout>
                <c:manualLayout>
                  <c:x val="-2.0671689941578891E-3"/>
                  <c:y val="-1.856329964444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B2-42B4-95E3-ECE66F06312A}"/>
                </c:ext>
              </c:extLst>
            </c:dLbl>
            <c:dLbl>
              <c:idx val="2"/>
              <c:layout>
                <c:manualLayout>
                  <c:x val="1.8002686936463643E-2"/>
                  <c:y val="-3.6144566883418154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52 (35%)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B2-42B4-95E3-ECE66F06312A}"/>
                </c:ext>
              </c:extLst>
            </c:dLbl>
            <c:dLbl>
              <c:idx val="3"/>
              <c:layout>
                <c:manualLayout>
                  <c:x val="2.2503358670579597E-3"/>
                  <c:y val="-6.4257007792743404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11(7%)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B2-42B4-95E3-ECE66F063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Sheet1!$A$1:$A$4</c:f>
              <c:strCache>
                <c:ptCount val="4"/>
                <c:pt idx="0">
                  <c:v>დიაბეტით დაავადებულთა ვიზიტები სულ</c:v>
                </c:pt>
                <c:pt idx="1">
                  <c:v>უნიკალური პაციენტი</c:v>
                </c:pt>
                <c:pt idx="2">
                  <c:v>წნევა გაეზომა</c:v>
                </c:pt>
                <c:pt idx="3">
                  <c:v>LDL გაეზომა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176</c:v>
                </c:pt>
                <c:pt idx="1">
                  <c:v>150</c:v>
                </c:pt>
                <c:pt idx="2">
                  <c:v>52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B2-42B4-95E3-ECE66F0631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6614400"/>
        <c:axId val="66615936"/>
        <c:axId val="65024448"/>
      </c:bar3DChart>
      <c:catAx>
        <c:axId val="66614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BPG Algeti" panose="02000503000000020004" pitchFamily="2" charset="0"/>
                <a:cs typeface="BPG Algeti" panose="02000503000000020004" pitchFamily="2" charset="0"/>
              </a:defRPr>
            </a:pPr>
            <a:endParaRPr lang="en-US"/>
          </a:p>
        </c:txPr>
        <c:crossAx val="66615936"/>
        <c:crosses val="autoZero"/>
        <c:auto val="1"/>
        <c:lblAlgn val="ctr"/>
        <c:lblOffset val="100"/>
        <c:noMultiLvlLbl val="0"/>
      </c:catAx>
      <c:valAx>
        <c:axId val="66615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6614400"/>
        <c:crosses val="autoZero"/>
        <c:crossBetween val="between"/>
      </c:valAx>
      <c:serAx>
        <c:axId val="65024448"/>
        <c:scaling>
          <c:orientation val="minMax"/>
        </c:scaling>
        <c:delete val="1"/>
        <c:axPos val="b"/>
        <c:majorTickMark val="out"/>
        <c:minorTickMark val="none"/>
        <c:tickLblPos val="none"/>
        <c:crossAx val="6661593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tx2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391D-4915-95BF-40AE5034962C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91D-4915-95BF-40AE5034962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Sheet1!$A$21:$A$22</c:f>
              <c:strCache>
                <c:ptCount val="2"/>
                <c:pt idx="0">
                  <c:v>სულ პაციენტი დიაბეტით</c:v>
                </c:pt>
                <c:pt idx="1">
                  <c:v>გაეზომა HbA1C</c:v>
                </c:pt>
              </c:strCache>
            </c:strRef>
          </c:cat>
          <c:val>
            <c:numRef>
              <c:f>Sheet1!$B$21:$B$22</c:f>
              <c:numCache>
                <c:formatCode>General</c:formatCode>
                <c:ptCount val="2"/>
                <c:pt idx="0">
                  <c:v>150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1D-4915-95BF-40AE5034962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overlay val="0"/>
      <c:txPr>
        <a:bodyPr/>
        <a:lstStyle/>
        <a:p>
          <a:pPr>
            <a:defRPr>
              <a:latin typeface="BPG Algeti" panose="02000503000000020004" pitchFamily="2" charset="0"/>
              <a:cs typeface="BPG Algeti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FFFF00"/>
            </a:solidFill>
          </c:spPr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9274-4DFB-AC8E-A6ACB2607E5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Sheet1!$A$33:$A$34</c:f>
              <c:strCache>
                <c:ptCount val="2"/>
                <c:pt idx="0">
                  <c:v>სულ პაციენტი დიაბეტით</c:v>
                </c:pt>
                <c:pt idx="1">
                  <c:v>არტ წნევა &gt;140/90</c:v>
                </c:pt>
              </c:strCache>
            </c:strRef>
          </c:cat>
          <c:val>
            <c:numRef>
              <c:f>Sheet1!$B$33:$B$34</c:f>
              <c:numCache>
                <c:formatCode>General</c:formatCode>
                <c:ptCount val="2"/>
                <c:pt idx="0">
                  <c:v>52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74-4DFB-AC8E-A6ACB2607E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overlay val="0"/>
      <c:txPr>
        <a:bodyPr/>
        <a:lstStyle/>
        <a:p>
          <a:pPr>
            <a:defRPr>
              <a:latin typeface="BPG Algeti" panose="02000503000000020004" pitchFamily="2" charset="0"/>
              <a:cs typeface="BPG Algeti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BC12-473F-AFBE-C2872D32D57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Sheet1!$A$37:$A$38</c:f>
              <c:strCache>
                <c:ptCount val="2"/>
                <c:pt idx="0">
                  <c:v>გაეზომა LDL</c:v>
                </c:pt>
                <c:pt idx="1">
                  <c:v>LDL&gt;2მმოლ/ლ</c:v>
                </c:pt>
              </c:strCache>
            </c:strRef>
          </c:cat>
          <c:val>
            <c:numRef>
              <c:f>Sheet1!$B$37:$B$38</c:f>
              <c:numCache>
                <c:formatCode>General</c:formatCode>
                <c:ptCount val="2"/>
                <c:pt idx="0">
                  <c:v>11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12-473F-AFBE-C2872D32D57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overlay val="0"/>
      <c:txPr>
        <a:bodyPr/>
        <a:lstStyle/>
        <a:p>
          <a:pPr>
            <a:defRPr>
              <a:latin typeface="BPG Algeti" panose="02000503000000020004" pitchFamily="2" charset="0"/>
              <a:cs typeface="BPG Algeti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37D6-4251-A8A3-82432668DD3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7D6-4251-A8A3-82432668DD38}"/>
              </c:ext>
            </c:extLst>
          </c:dPt>
          <c:dLbls>
            <c:dLbl>
              <c:idx val="2"/>
              <c:layout>
                <c:manualLayout>
                  <c:x val="8.7037399952095609E-3"/>
                  <c:y val="-4.73904262819127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6(6%)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D6-4251-A8A3-82432668DD38}"/>
                </c:ext>
              </c:extLst>
            </c:dLbl>
            <c:dLbl>
              <c:idx val="3"/>
              <c:layout>
                <c:manualLayout>
                  <c:x val="-8.3332555658208705E-3"/>
                  <c:y val="-3.35013959975465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4(4%)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D6-4251-A8A3-82432668DD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Sheet1!$A$1:$A$4</c:f>
              <c:strCache>
                <c:ptCount val="4"/>
                <c:pt idx="0">
                  <c:v>კად-ით დაავადებული პაციენტების ვიზიტები</c:v>
                </c:pt>
                <c:pt idx="1">
                  <c:v>უნიკალური პაციეტი</c:v>
                </c:pt>
                <c:pt idx="2">
                  <c:v>წნევა გაეზომა</c:v>
                </c:pt>
                <c:pt idx="3">
                  <c:v>LDL გაეზომა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131</c:v>
                </c:pt>
                <c:pt idx="1">
                  <c:v>97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D6-4251-A8A3-82432668DD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6755968"/>
        <c:axId val="66770048"/>
        <c:axId val="66655552"/>
      </c:bar3DChart>
      <c:catAx>
        <c:axId val="66755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BPG Algeti" panose="02000503000000020004" pitchFamily="2" charset="0"/>
                <a:cs typeface="BPG Algeti" panose="02000503000000020004" pitchFamily="2" charset="0"/>
              </a:defRPr>
            </a:pPr>
            <a:endParaRPr lang="en-US"/>
          </a:p>
        </c:txPr>
        <c:crossAx val="66770048"/>
        <c:crosses val="autoZero"/>
        <c:auto val="1"/>
        <c:lblAlgn val="ctr"/>
        <c:lblOffset val="100"/>
        <c:noMultiLvlLbl val="0"/>
      </c:catAx>
      <c:valAx>
        <c:axId val="6677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6755968"/>
        <c:crosses val="autoZero"/>
        <c:crossBetween val="between"/>
      </c:valAx>
      <c:serAx>
        <c:axId val="66655552"/>
        <c:scaling>
          <c:orientation val="minMax"/>
        </c:scaling>
        <c:delete val="1"/>
        <c:axPos val="b"/>
        <c:majorTickMark val="out"/>
        <c:minorTickMark val="none"/>
        <c:tickLblPos val="none"/>
        <c:crossAx val="66770048"/>
        <c:crosses val="autoZero"/>
      </c:serAx>
    </c:plotArea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tx2"/>
            </a:solidFill>
          </c:spPr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CDCB-4364-A8F6-058415853AE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Sheet1!$A$42:$A$43</c:f>
              <c:strCache>
                <c:ptCount val="2"/>
                <c:pt idx="0">
                  <c:v>პაციენტები კად-ით რომელთაც გაეზომათ წნევა</c:v>
                </c:pt>
                <c:pt idx="1">
                  <c:v>არტ წნევა &lt;140/90</c:v>
                </c:pt>
              </c:strCache>
            </c:strRef>
          </c:cat>
          <c:val>
            <c:numRef>
              <c:f>Sheet1!$B$42:$B$43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CB-4364-A8F6-058415853A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overlay val="0"/>
      <c:txPr>
        <a:bodyPr/>
        <a:lstStyle/>
        <a:p>
          <a:pPr>
            <a:defRPr>
              <a:latin typeface="BPG Algeti" panose="02000503000000020004" pitchFamily="2" charset="0"/>
              <a:cs typeface="BPG Algeti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33CCFF"/>
            </a:solidFill>
          </c:spPr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4BC9-4A5D-A583-6F835BC867D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Sheet1!$A$46:$A$47</c:f>
              <c:strCache>
                <c:ptCount val="2"/>
                <c:pt idx="0">
                  <c:v>პაციენტები კად-ით რომელთაც გაეზომათ LDL</c:v>
                </c:pt>
                <c:pt idx="1">
                  <c:v>LDL&lt;2მმოლ/ლ</c:v>
                </c:pt>
              </c:strCache>
            </c:strRef>
          </c:cat>
          <c:val>
            <c:numRef>
              <c:f>Sheet1!$B$46:$B$47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C9-4A5D-A583-6F835BC867D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overlay val="0"/>
      <c:txPr>
        <a:bodyPr/>
        <a:lstStyle/>
        <a:p>
          <a:pPr>
            <a:defRPr>
              <a:latin typeface="BPG Algeti" panose="02000503000000020004" pitchFamily="2" charset="0"/>
              <a:cs typeface="BPG Algeti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9F834-FD0C-4EDA-8788-A9C87B70034F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89D33-5949-47EE-BA73-6A8D49959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BD1A8-195A-4554-980C-E5D777513FA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BD1A8-195A-4554-980C-E5D777513FA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BD1A8-195A-4554-980C-E5D777513FA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58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BD1A8-195A-4554-980C-E5D777513FA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latin typeface="BPG Algeti" panose="02000503000000020004" pitchFamily="2" charset="0"/>
                <a:cs typeface="BPG Algeti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PG Algeti" panose="02000503000000020004" pitchFamily="2" charset="0"/>
                <a:cs typeface="BPG Algeti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BPG Algeti" panose="02000503000000020004" pitchFamily="2" charset="0"/>
          <a:ea typeface="+mj-ea"/>
          <a:cs typeface="BPG Algeti" panose="02000503000000020004" pitchFamily="2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BPG Algeti" panose="02000503000000020004" pitchFamily="2" charset="0"/>
          <a:ea typeface="+mn-ea"/>
          <a:cs typeface="BPG Algeti" panose="02000503000000020004" pitchFamily="2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BPG Algeti" panose="02000503000000020004" pitchFamily="2" charset="0"/>
          <a:ea typeface="+mn-ea"/>
          <a:cs typeface="BPG Algeti" panose="02000503000000020004" pitchFamily="2" charset="0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BPG Algeti" panose="02000503000000020004" pitchFamily="2" charset="0"/>
          <a:ea typeface="+mn-ea"/>
          <a:cs typeface="BPG Algeti" panose="02000503000000020004" pitchFamily="2" charset="0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BPG Algeti" panose="02000503000000020004" pitchFamily="2" charset="0"/>
          <a:ea typeface="+mn-ea"/>
          <a:cs typeface="BPG Algeti" panose="02000503000000020004" pitchFamily="2" charset="0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BPG Algeti" panose="02000503000000020004" pitchFamily="2" charset="0"/>
          <a:ea typeface="+mn-ea"/>
          <a:cs typeface="BPG Algeti" panose="02000503000000020004" pitchFamily="2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30.png"/><Relationship Id="rId10" Type="http://schemas.openxmlformats.org/officeDocument/2006/relationships/image" Target="../media/image23.png"/><Relationship Id="rId19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29.png"/><Relationship Id="rId9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53.emf"/><Relationship Id="rId3" Type="http://schemas.openxmlformats.org/officeDocument/2006/relationships/image" Target="../media/image41.emf"/><Relationship Id="rId7" Type="http://schemas.openxmlformats.org/officeDocument/2006/relationships/image" Target="../media/image47.emf"/><Relationship Id="rId12" Type="http://schemas.openxmlformats.org/officeDocument/2006/relationships/image" Target="../media/image52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image" Target="../media/image51.emf"/><Relationship Id="rId5" Type="http://schemas.openxmlformats.org/officeDocument/2006/relationships/image" Target="../media/image45.emf"/><Relationship Id="rId10" Type="http://schemas.openxmlformats.org/officeDocument/2006/relationships/image" Target="../media/image50.emf"/><Relationship Id="rId4" Type="http://schemas.openxmlformats.org/officeDocument/2006/relationships/image" Target="../media/image42.emf"/><Relationship Id="rId9" Type="http://schemas.openxmlformats.org/officeDocument/2006/relationships/image" Target="../media/image4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700"/>
            <a:ext cx="9144000" cy="3829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1192" y="3082180"/>
            <a:ext cx="5249237" cy="2427869"/>
          </a:xfrm>
          <a:effectLst/>
        </p:spPr>
        <p:txBody>
          <a:bodyPr anchor="t">
            <a:noAutofit/>
          </a:bodyPr>
          <a:lstStyle/>
          <a:p>
            <a:pPr marL="128111" marR="3810" indent="-119063" algn="r">
              <a:lnSpc>
                <a:spcPct val="101600"/>
              </a:lnSpc>
              <a:spcBef>
                <a:spcPts val="64"/>
              </a:spcBef>
            </a:pPr>
            <a:r>
              <a:rPr lang="ka-GE" sz="3300" b="1" spc="-45" dirty="0">
                <a:solidFill>
                  <a:srgbClr val="C0000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პირველადი ჯანდაცვის მომსახურების ხარისხის გაუმჯობესება საქართველოში</a:t>
            </a:r>
            <a:r>
              <a:rPr lang="en-US" sz="3300" b="1" spc="-45" dirty="0">
                <a:solidFill>
                  <a:srgbClr val="C0000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3" y="505196"/>
            <a:ext cx="1499231" cy="1088572"/>
          </a:xfrm>
          <a:prstGeom prst="rect">
            <a:avLst/>
          </a:prstGeom>
        </p:spPr>
      </p:pic>
      <p:pic>
        <p:nvPicPr>
          <p:cNvPr id="8" name="Picture 2" descr="D:\Desctop wall\CARITAS 2015\LOGOS\CCR NEW LOGO 2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6314" y="672796"/>
            <a:ext cx="1716379" cy="1022309"/>
          </a:xfrm>
          <a:prstGeom prst="rect">
            <a:avLst/>
          </a:prstGeom>
          <a:noFill/>
        </p:spPr>
      </p:pic>
      <p:pic>
        <p:nvPicPr>
          <p:cNvPr id="1026" name="Picture 2" descr="moh.gov.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93" y="667116"/>
            <a:ext cx="4518630" cy="7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1078602"/>
            <a:ext cx="721523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2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ორგანიზაციული ინდიკატორები</a:t>
            </a:r>
          </a:p>
          <a:p>
            <a:endParaRPr lang="ka-GE" sz="2200" b="1" dirty="0">
              <a:solidFill>
                <a:schemeClr val="accent2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r>
              <a:rPr lang="ka-GE" sz="2200" b="1" dirty="0">
                <a:solidFill>
                  <a:schemeClr val="accent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პჯდ გუნდის უტილიზაცია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 </a:t>
            </a:r>
            <a:r>
              <a:rPr lang="ka-GE" sz="2200" b="1" dirty="0">
                <a:solidFill>
                  <a:schemeClr val="accent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 და მოცვა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(</a:t>
            </a:r>
            <a:r>
              <a:rPr lang="ka-GE" sz="2200" b="1" dirty="0">
                <a:solidFill>
                  <a:schemeClr val="accent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ძირითადი ინდიკატორები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)</a:t>
            </a:r>
          </a:p>
          <a:p>
            <a:endParaRPr lang="ru-RU" sz="2200" dirty="0">
              <a:solidFill>
                <a:schemeClr val="tx2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ka-GE" sz="2200" dirty="0">
                <a:latin typeface="BPG Algeti" panose="02000503000000020004" pitchFamily="2" charset="0"/>
                <a:cs typeface="BPG Algeti" panose="02000503000000020004" pitchFamily="2" charset="0"/>
              </a:rPr>
              <a:t>კონსულტაციების საშუალო რაოდენობა ერთ პაციენტზე წლის მანძილზე (პჯდ დონეზე)</a:t>
            </a:r>
            <a:endParaRPr lang="ru-RU" sz="22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ka-GE" sz="2200" dirty="0">
                <a:latin typeface="BPG Algeti" panose="02000503000000020004" pitchFamily="2" charset="0"/>
                <a:cs typeface="BPG Algeti" panose="02000503000000020004" pitchFamily="2" charset="0"/>
              </a:rPr>
              <a:t>ოჯახის ექიმთან  ვიზიტების რაოდენობა 1000 რეგისტრირებულ პაციენტზე</a:t>
            </a:r>
            <a:endParaRPr lang="ru-RU" sz="22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ka-GE" sz="2200" dirty="0">
                <a:latin typeface="BPG Algeti" panose="02000503000000020004" pitchFamily="2" charset="0"/>
                <a:cs typeface="BPG Algeti" panose="02000503000000020004" pitchFamily="2" charset="0"/>
              </a:rPr>
              <a:t>ამბულატორიულ სამედიცინო მომსახურებაზე გაწეული ხარჯის % (ოჯახის ექიმი + სპეციალისტი)</a:t>
            </a:r>
            <a:endParaRPr lang="ru-RU" sz="22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ka-GE" sz="2200" dirty="0">
                <a:latin typeface="BPG Algeti" panose="02000503000000020004" pitchFamily="2" charset="0"/>
                <a:cs typeface="BPG Algeti" panose="02000503000000020004" pitchFamily="2" charset="0"/>
              </a:rPr>
              <a:t>გამოკვლეულ პაციენტთა %, რომლებიც კმაყოფილი ან ძალიან კმაყოფილი არიან პჯდ დაწესებულების სამედიცინო მომსახურებით</a:t>
            </a:r>
            <a:endParaRPr lang="ru-RU" sz="22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endParaRPr lang="ru-RU" sz="22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6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428604"/>
            <a:ext cx="821537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ka-GE" sz="26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342900" indent="-342900"/>
            <a:endParaRPr lang="ka-GE" sz="26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26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600" dirty="0">
                <a:latin typeface="BPG Algeti" panose="02000503000000020004" pitchFamily="2" charset="0"/>
                <a:cs typeface="BPG Algeti" panose="02000503000000020004" pitchFamily="2" charset="0"/>
              </a:rPr>
              <a:t>პროექტის მიერ შეთავაზებული ინდიკატორების ერთობლივი განხილვა მოხდა</a:t>
            </a:r>
          </a:p>
          <a:p>
            <a:pPr marL="342900" indent="-342900"/>
            <a:r>
              <a:rPr lang="ka-GE" sz="2600" dirty="0">
                <a:latin typeface="BPG Algeti" panose="02000503000000020004" pitchFamily="2" charset="0"/>
                <a:cs typeface="BPG Algeti" panose="02000503000000020004" pitchFamily="2" charset="0"/>
              </a:rPr>
              <a:t>     ჯანდაცვის სამინისტროსა და </a:t>
            </a:r>
            <a:r>
              <a:rPr lang="ka-GE" sz="2600" b="1" dirty="0">
                <a:solidFill>
                  <a:schemeClr val="accent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დაავადებათა კონტროლის ეროვნული ცენტრთან ერთად და მოწონებული იქნა ორივე მხარის მიერ</a:t>
            </a:r>
            <a:endParaRPr lang="ka-GE" sz="26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342900" indent="-342900"/>
            <a:endParaRPr lang="en-US" sz="26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600" dirty="0">
                <a:latin typeface="BPG Algeti" panose="02000503000000020004" pitchFamily="2" charset="0"/>
                <a:cs typeface="BPG Algeti" panose="02000503000000020004" pitchFamily="2" charset="0"/>
              </a:rPr>
              <a:t>2019 წლის მარტში მოხდა საბოლოო შეთანხმება ჯანდაცვის სამინისტროსთან იმ მონაცემებზე, რომელიც საფუძველად დაედება ეროვნული ინდიკატორების გამოთვლას. </a:t>
            </a:r>
            <a:endParaRPr lang="en-US" sz="26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0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მონაცემები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1113">
              <a:buNone/>
            </a:pPr>
            <a:r>
              <a:rPr lang="ka-GE" dirty="0"/>
              <a:t>მონაცემები, რომელთა საფუძველზე მოხდება ინდიკატორების გამოთვლა:</a:t>
            </a:r>
          </a:p>
          <a:p>
            <a:pPr>
              <a:buNone/>
            </a:pPr>
            <a:endParaRPr lang="ka-GE" dirty="0"/>
          </a:p>
          <a:p>
            <a:r>
              <a:rPr lang="ka-GE" dirty="0"/>
              <a:t>ჩატარებული ვაქცინაციის რაოდენობა</a:t>
            </a:r>
          </a:p>
          <a:p>
            <a:r>
              <a:rPr lang="ka-GE" dirty="0"/>
              <a:t>ბავშვთა ვიზიტების რაოდენობა</a:t>
            </a:r>
          </a:p>
          <a:p>
            <a:r>
              <a:rPr lang="ka-GE" dirty="0"/>
              <a:t>არტერიული წნევა</a:t>
            </a:r>
          </a:p>
          <a:p>
            <a:r>
              <a:rPr lang="ka-GE" dirty="0"/>
              <a:t>გლუკოზა სისხლში</a:t>
            </a:r>
          </a:p>
          <a:p>
            <a:r>
              <a:rPr lang="ka-GE" dirty="0"/>
              <a:t>მწეველობა</a:t>
            </a:r>
          </a:p>
          <a:p>
            <a:r>
              <a:rPr lang="ka-GE" dirty="0"/>
              <a:t>ოჯახის ექიმის მიერ მოცული პაციენტების რაოდენობა</a:t>
            </a:r>
          </a:p>
          <a:p>
            <a:r>
              <a:rPr lang="ka-GE" dirty="0"/>
              <a:t>ოჯახის ექიმის მიერ  ჩატარებული ვიზიტების რაოდენობა</a:t>
            </a:r>
          </a:p>
          <a:p>
            <a:endParaRPr lang="ka-GE" dirty="0"/>
          </a:p>
          <a:p>
            <a:endParaRPr lang="ka-GE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შერჩეული ინდიკატორები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sz="2800" dirty="0"/>
              <a:t>იმუნიზაციის მოცვის მაჩვენებელი</a:t>
            </a:r>
          </a:p>
          <a:p>
            <a:r>
              <a:rPr lang="ka-GE" sz="2800" dirty="0"/>
              <a:t>ბავშვთა განვითარების შეფასება</a:t>
            </a:r>
          </a:p>
          <a:p>
            <a:r>
              <a:rPr lang="ka-GE" sz="2800" dirty="0"/>
              <a:t>არტერიული წნევის სკრინინგი და კონტროლი</a:t>
            </a:r>
          </a:p>
          <a:p>
            <a:r>
              <a:rPr lang="ka-GE" sz="2800" dirty="0"/>
              <a:t>გლუკოზის სკრინინგი</a:t>
            </a:r>
          </a:p>
          <a:p>
            <a:r>
              <a:rPr lang="ka-GE" sz="2800" dirty="0"/>
              <a:t>მწეველობის სტატუსის შეფასება და კონსულტირება</a:t>
            </a:r>
          </a:p>
          <a:p>
            <a:r>
              <a:rPr lang="ka-GE" sz="2800" dirty="0"/>
              <a:t>სერვისების უტილიზაცია და მოცვის  მაჩვენებელი</a:t>
            </a:r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ru-RU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>
                <a:solidFill>
                  <a:schemeClr val="tx2">
                    <a:lumMod val="75000"/>
                  </a:schemeClr>
                </a:solidFill>
              </a:rPr>
              <a:t>ინდიკატორები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714620"/>
            <a:ext cx="3714776" cy="1114420"/>
          </a:xfrm>
        </p:spPr>
        <p:txBody>
          <a:bodyPr>
            <a:normAutofit fontScale="92500"/>
          </a:bodyPr>
          <a:lstStyle/>
          <a:p>
            <a:pPr marL="182563" indent="-11113">
              <a:buNone/>
            </a:pPr>
            <a:r>
              <a:rPr lang="ka-GE" sz="2600" b="1" dirty="0">
                <a:solidFill>
                  <a:schemeClr val="tx2">
                    <a:lumMod val="75000"/>
                  </a:schemeClr>
                </a:solidFill>
              </a:rPr>
              <a:t>იმუნიზაციით მოცვის მაჩვენებელი                </a:t>
            </a:r>
            <a:r>
              <a:rPr lang="ka-GE" sz="2600" dirty="0">
                <a:solidFill>
                  <a:schemeClr val="tx2">
                    <a:lumMod val="75000"/>
                  </a:schemeClr>
                </a:solidFill>
              </a:rPr>
              <a:t>=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1635143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latin typeface="BPG Algeti" panose="02000503000000020004" pitchFamily="2" charset="0"/>
                <a:cs typeface="BPG Algeti" panose="02000503000000020004" pitchFamily="2" charset="0"/>
              </a:rPr>
              <a:t>ბავშვთა რაოდენობა, რომელთაც ჩაუტარდათ </a:t>
            </a:r>
            <a:r>
              <a:rPr lang="en-US" sz="2400" dirty="0">
                <a:latin typeface="BPG Algeti" panose="02000503000000020004" pitchFamily="2" charset="0"/>
                <a:cs typeface="BPG Algeti" panose="02000503000000020004" pitchFamily="2" charset="0"/>
              </a:rPr>
              <a:t>DTP3, MMR II, Td</a:t>
            </a:r>
            <a:r>
              <a:rPr lang="ka-GE" sz="2400" dirty="0">
                <a:latin typeface="BPG Algeti" panose="02000503000000020004" pitchFamily="2" charset="0"/>
                <a:cs typeface="BPG Algeti" panose="02000503000000020004" pitchFamily="2" charset="0"/>
              </a:rPr>
              <a:t> (შესაბამის ასაკობრივ ჯგუფებში)</a:t>
            </a:r>
            <a:endParaRPr lang="ru-RU" sz="24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3573016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latin typeface="BPG Algeti" panose="02000503000000020004" pitchFamily="2" charset="0"/>
                <a:cs typeface="BPG Algeti" panose="02000503000000020004" pitchFamily="2" charset="0"/>
              </a:rPr>
              <a:t>ბავშვთა რაოდენობა, რეგისტრირებული მოცემულ დაწესებულებაში</a:t>
            </a:r>
            <a:endParaRPr lang="ru-RU" sz="24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14810" y="3357562"/>
            <a:ext cx="4000528" cy="158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>
                <a:solidFill>
                  <a:schemeClr val="tx2">
                    <a:lumMod val="75000"/>
                  </a:schemeClr>
                </a:solidFill>
              </a:rPr>
              <a:t>ინდიკატორები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529026"/>
            <a:ext cx="3714776" cy="1114420"/>
          </a:xfrm>
        </p:spPr>
        <p:txBody>
          <a:bodyPr>
            <a:normAutofit/>
          </a:bodyPr>
          <a:lstStyle/>
          <a:p>
            <a:pPr marL="809625" indent="-809625">
              <a:buNone/>
            </a:pPr>
            <a:r>
              <a:rPr lang="ka-GE" b="1" dirty="0">
                <a:solidFill>
                  <a:schemeClr val="tx2">
                    <a:lumMod val="75000"/>
                  </a:schemeClr>
                </a:solidFill>
              </a:rPr>
              <a:t>მწეველობის სტატუსის      შეფასება                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=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6206" y="2011144"/>
            <a:ext cx="48577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200" dirty="0">
                <a:latin typeface="BPG Algeti" panose="02000503000000020004" pitchFamily="2" charset="0"/>
                <a:cs typeface="BPG Algeti" panose="02000503000000020004" pitchFamily="2" charset="0"/>
              </a:rPr>
              <a:t>პაციენტები რომელთაც შეუფასდათ მწეველობის სტატუსი (18 წელს ზევით პრაქტიკულად ჯანმრთელი პირები და ჰიპერტენზიით, კად-ით, დიაბეტით, ფქოდ-ით, ასთმით დაავადებულები)</a:t>
            </a:r>
            <a:endParaRPr lang="ru-RU" sz="22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6206" y="4365104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latin typeface="BPG Algeti" panose="02000503000000020004" pitchFamily="2" charset="0"/>
                <a:cs typeface="BPG Algeti" panose="02000503000000020004" pitchFamily="2" charset="0"/>
              </a:rPr>
              <a:t>დაწესებულებაში მომართული/რეგისტრირებული პაციენტები</a:t>
            </a:r>
            <a:endParaRPr lang="ru-RU" sz="24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14810" y="4141792"/>
            <a:ext cx="4000528" cy="158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90600"/>
          </a:xfrm>
        </p:spPr>
        <p:txBody>
          <a:bodyPr/>
          <a:lstStyle/>
          <a:p>
            <a:pPr algn="ctr"/>
            <a:r>
              <a:rPr lang="ka-GE" b="1" dirty="0">
                <a:solidFill>
                  <a:schemeClr val="tx2">
                    <a:lumMod val="75000"/>
                  </a:schemeClr>
                </a:solidFill>
              </a:rPr>
              <a:t>ინდიკატორები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357562"/>
            <a:ext cx="3714776" cy="1114420"/>
          </a:xfrm>
        </p:spPr>
        <p:txBody>
          <a:bodyPr>
            <a:normAutofit/>
          </a:bodyPr>
          <a:lstStyle/>
          <a:p>
            <a:pPr marL="449263" indent="0">
              <a:buNone/>
            </a:pPr>
            <a:r>
              <a:rPr lang="ka-GE" b="1" dirty="0">
                <a:solidFill>
                  <a:schemeClr val="tx2">
                    <a:lumMod val="75000"/>
                  </a:schemeClr>
                </a:solidFill>
              </a:rPr>
              <a:t>არტერიული წნევის სკრინინგი                    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=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1553503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latin typeface="BPG Algeti" panose="02000503000000020004" pitchFamily="2" charset="0"/>
                <a:cs typeface="BPG Algeti" panose="02000503000000020004" pitchFamily="2" charset="0"/>
              </a:rPr>
              <a:t>პაციენტები რომელთაც გაეზომათ არტერიული წნევა (18 წელს ზევით პრაქტიკულად ჯანმრთელი პირები, ჰიპერტენზიით, კად-ით, დიაბეტით დაავადებულები)</a:t>
            </a:r>
            <a:endParaRPr lang="ru-RU" sz="24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4365104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latin typeface="BPG Algeti" panose="02000503000000020004" pitchFamily="2" charset="0"/>
                <a:cs typeface="BPG Algeti" panose="02000503000000020004" pitchFamily="2" charset="0"/>
              </a:rPr>
              <a:t>დაწესებულებაში მომართული/რეგისტრირებული  პაციენტები</a:t>
            </a:r>
            <a:endParaRPr lang="ru-RU" sz="24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86248" y="4000504"/>
            <a:ext cx="4000528" cy="158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90600"/>
          </a:xfrm>
        </p:spPr>
        <p:txBody>
          <a:bodyPr/>
          <a:lstStyle/>
          <a:p>
            <a:pPr algn="ctr"/>
            <a:r>
              <a:rPr lang="ka-GE" b="1" dirty="0">
                <a:solidFill>
                  <a:schemeClr val="tx2">
                    <a:lumMod val="75000"/>
                  </a:schemeClr>
                </a:solidFill>
              </a:rPr>
              <a:t>ინდიკატორები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550451"/>
            <a:ext cx="3714776" cy="614354"/>
          </a:xfrm>
        </p:spPr>
        <p:txBody>
          <a:bodyPr>
            <a:normAutofit/>
          </a:bodyPr>
          <a:lstStyle/>
          <a:p>
            <a:pPr marL="449263" indent="-449263" algn="ctr">
              <a:buNone/>
            </a:pPr>
            <a:r>
              <a:rPr lang="ka-GE" b="1" dirty="0">
                <a:solidFill>
                  <a:schemeClr val="tx2">
                    <a:lumMod val="75000"/>
                  </a:schemeClr>
                </a:solidFill>
              </a:rPr>
              <a:t>გლუკოზის სკრინინგი  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=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1748018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latin typeface="BPG Algeti" panose="02000503000000020004" pitchFamily="2" charset="0"/>
                <a:cs typeface="BPG Algeti" panose="02000503000000020004" pitchFamily="2" charset="0"/>
              </a:rPr>
              <a:t>პაციენტები, რომელთაც გაეზომათ სისხლში გლუკოზა (დიაბეტის დროს ორჯერ (ჰიპერტენზია და კად ერთხელ)</a:t>
            </a:r>
            <a:endParaRPr lang="ru-RU" sz="24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4077072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latin typeface="BPG Algeti" panose="02000503000000020004" pitchFamily="2" charset="0"/>
                <a:cs typeface="BPG Algeti" panose="02000503000000020004" pitchFamily="2" charset="0"/>
              </a:rPr>
              <a:t>დაწესებულებაში მომართული/რეგისტრირებული  პაციენტები</a:t>
            </a:r>
            <a:endParaRPr lang="ru-RU" sz="24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22043" y="3789368"/>
            <a:ext cx="4000528" cy="158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90600"/>
          </a:xfrm>
        </p:spPr>
        <p:txBody>
          <a:bodyPr/>
          <a:lstStyle/>
          <a:p>
            <a:pPr algn="ctr"/>
            <a:r>
              <a:rPr lang="ka-GE" b="1" dirty="0">
                <a:solidFill>
                  <a:schemeClr val="tx2">
                    <a:lumMod val="75000"/>
                  </a:schemeClr>
                </a:solidFill>
              </a:rPr>
              <a:t>ინდიკატორები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928934"/>
            <a:ext cx="3714776" cy="1114420"/>
          </a:xfrm>
        </p:spPr>
        <p:txBody>
          <a:bodyPr>
            <a:normAutofit fontScale="92500"/>
          </a:bodyPr>
          <a:lstStyle/>
          <a:p>
            <a:pPr marL="57150" indent="7938">
              <a:buNone/>
            </a:pPr>
            <a:r>
              <a:rPr lang="ka-GE" sz="2600" b="1" dirty="0">
                <a:solidFill>
                  <a:schemeClr val="tx2">
                    <a:lumMod val="75000"/>
                  </a:schemeClr>
                </a:solidFill>
              </a:rPr>
              <a:t>მოსახლეობის მოცვის მაჩვენებელი                  </a:t>
            </a:r>
            <a:r>
              <a:rPr lang="ka-GE" sz="2600" dirty="0">
                <a:solidFill>
                  <a:schemeClr val="tx2">
                    <a:lumMod val="75000"/>
                  </a:schemeClr>
                </a:solidFill>
              </a:rPr>
              <a:t>=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1783129"/>
            <a:ext cx="48577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600" dirty="0">
                <a:latin typeface="BPG Algeti" panose="02000503000000020004" pitchFamily="2" charset="0"/>
                <a:ea typeface="Calibri"/>
                <a:cs typeface="BPG Algeti" panose="02000503000000020004" pitchFamily="2" charset="0"/>
              </a:rPr>
              <a:t> ოჯახის ექიმთან   მოსული პაციენტების რაოდენობა (ამბულატორიული და ბინაზე)</a:t>
            </a:r>
            <a:endParaRPr lang="ru-RU" sz="26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3857628"/>
            <a:ext cx="45005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600" dirty="0">
                <a:latin typeface="BPG Algeti" panose="02000503000000020004" pitchFamily="2" charset="0"/>
                <a:ea typeface="Calibri"/>
                <a:cs typeface="BPG Algeti" panose="02000503000000020004" pitchFamily="2" charset="0"/>
              </a:rPr>
              <a:t>დაწესებულებაში რეგისტრირებული პაციენტების საერთო რაოდენობა</a:t>
            </a:r>
            <a:endParaRPr lang="ru-RU" sz="26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57686" y="3571876"/>
            <a:ext cx="4000528" cy="158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90600"/>
          </a:xfrm>
        </p:spPr>
        <p:txBody>
          <a:bodyPr/>
          <a:lstStyle/>
          <a:p>
            <a:pPr algn="ctr"/>
            <a:r>
              <a:rPr lang="ka-GE" b="1" dirty="0">
                <a:solidFill>
                  <a:schemeClr val="tx2">
                    <a:lumMod val="75000"/>
                  </a:schemeClr>
                </a:solidFill>
              </a:rPr>
              <a:t>ინდიკატორები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030976"/>
            <a:ext cx="3929090" cy="1114420"/>
          </a:xfrm>
        </p:spPr>
        <p:txBody>
          <a:bodyPr>
            <a:normAutofit fontScale="92500" lnSpcReduction="10000"/>
          </a:bodyPr>
          <a:lstStyle/>
          <a:p>
            <a:pPr marL="900113" indent="0">
              <a:buNone/>
            </a:pPr>
            <a:r>
              <a:rPr lang="ka-GE" sz="2600" b="1" dirty="0">
                <a:solidFill>
                  <a:schemeClr val="tx2">
                    <a:lumMod val="75000"/>
                  </a:schemeClr>
                </a:solidFill>
              </a:rPr>
              <a:t>პჯდ გუნდის უტილიზაციის	     </a:t>
            </a:r>
            <a:r>
              <a:rPr lang="ka-GE" sz="2600" dirty="0">
                <a:solidFill>
                  <a:schemeClr val="tx2">
                    <a:lumMod val="75000"/>
                  </a:schemeClr>
                </a:solidFill>
              </a:rPr>
              <a:t>=</a:t>
            </a:r>
            <a:r>
              <a:rPr lang="ka-GE" sz="2600" b="1" dirty="0">
                <a:solidFill>
                  <a:schemeClr val="tx2">
                    <a:lumMod val="75000"/>
                  </a:schemeClr>
                </a:solidFill>
              </a:rPr>
              <a:t> მაჩვენებელი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2618" y="1778263"/>
            <a:ext cx="44341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600" dirty="0">
                <a:latin typeface="BPG Algeti" panose="02000503000000020004" pitchFamily="2" charset="0"/>
                <a:ea typeface="Calibri"/>
                <a:cs typeface="BPG Algeti" panose="02000503000000020004" pitchFamily="2" charset="0"/>
              </a:rPr>
              <a:t> ოჯახის ექიმთან   ვიზიტების რაოდენობა (ამბულატორიული და ბინაზე)</a:t>
            </a:r>
            <a:endParaRPr lang="ru-RU" sz="26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4900" y="3861048"/>
            <a:ext cx="44319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600" dirty="0">
                <a:latin typeface="BPG Algeti" panose="02000503000000020004" pitchFamily="2" charset="0"/>
                <a:ea typeface="Calibri"/>
                <a:cs typeface="BPG Algeti" panose="02000503000000020004" pitchFamily="2" charset="0"/>
              </a:rPr>
              <a:t>დაწესებულებაში რეგისტრირებული პაციენტების საერთო რაოდენობა</a:t>
            </a:r>
            <a:endParaRPr lang="ru-RU" sz="26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57686" y="3571876"/>
            <a:ext cx="4000528" cy="158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755" y="571480"/>
            <a:ext cx="8220649" cy="583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ka-GE" sz="2400" b="1" dirty="0">
              <a:latin typeface="BPG Algeti" panose="02000503000000020004" pitchFamily="2" charset="0"/>
              <a:ea typeface="Calibri" panose="020F0502020204030204" pitchFamily="34" charset="0"/>
              <a:cs typeface="BPG Algeti" panose="02000503000000020004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a-GE" sz="2400" b="1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პროექტის სახელწოდება</a:t>
            </a:r>
            <a:r>
              <a:rPr lang="ka-GE" sz="2400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: პირველადი ჯანდაცვაში სამედიცინო მომსახურების ხარისხის სისტემის გაუმჯობესება საქართველოში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a-GE" sz="2400" b="1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დონორი</a:t>
            </a:r>
            <a:r>
              <a:rPr lang="ka-GE" sz="2400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: ჩეხეთის განვითარების სააგენტო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a-GE" sz="2400" b="1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განმახორციელებელი</a:t>
            </a:r>
            <a:r>
              <a:rPr lang="ka-GE" sz="2400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: ჩეხეთის რესპუბლიკის ა/ო “კარიტასი”, საქართველოს ოკუპირებული ტერიტორიებიდან დევნილთა, შრომის, ჯანმრთელობის და სოციალური დაცვის სამინისტროსთან თანამშრომლობისა და პარტნიორობის შესახებ შეთანხმების საფუძველზე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a-GE" sz="2400" b="1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პროექტის ხანგრძლივობა</a:t>
            </a:r>
            <a:r>
              <a:rPr lang="ka-GE" sz="2400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: ივლისი 2017 - დეკემბერი 2019</a:t>
            </a:r>
            <a:endParaRPr lang="en-US" sz="2400" dirty="0">
              <a:latin typeface="BPG Algeti" panose="02000503000000020004" pitchFamily="2" charset="0"/>
              <a:ea typeface="Calibri" panose="020F0502020204030204" pitchFamily="34" charset="0"/>
              <a:cs typeface="BPG Algeti" panose="02000503000000020004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1814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282" y="500042"/>
            <a:ext cx="8786842" cy="62773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ka-GE" b="1" spc="25" dirty="0">
                <a:solidFill>
                  <a:schemeClr val="tx2">
                    <a:lumMod val="75000"/>
                  </a:schemeClr>
                </a:solidFill>
              </a:rPr>
              <a:t>ხარისხის გაუმჯობესების</a:t>
            </a:r>
            <a:r>
              <a:rPr lang="ka-GE" b="1" spc="1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b="1" spc="35" dirty="0">
                <a:solidFill>
                  <a:schemeClr val="tx2">
                    <a:lumMod val="75000"/>
                  </a:schemeClr>
                </a:solidFill>
              </a:rPr>
              <a:t>მოდელი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3976" y="4844034"/>
            <a:ext cx="172160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a-GE" sz="2400" b="1" spc="30" dirty="0">
                <a:latin typeface="BPG Algeti" panose="02000503000000020004" pitchFamily="2" charset="0"/>
                <a:cs typeface="BPG Algeti" panose="02000503000000020004" pitchFamily="2" charset="0"/>
              </a:rPr>
              <a:t>იმ</a:t>
            </a:r>
            <a:r>
              <a:rPr lang="ka-GE" sz="2400" b="1" spc="35" dirty="0">
                <a:latin typeface="BPG Algeti" panose="02000503000000020004" pitchFamily="2" charset="0"/>
                <a:cs typeface="BPG Algeti" panose="02000503000000020004" pitchFamily="2" charset="0"/>
              </a:rPr>
              <a:t>ო</a:t>
            </a:r>
            <a:r>
              <a:rPr lang="ka-GE" sz="2400" b="1" spc="15" dirty="0">
                <a:latin typeface="BPG Algeti" panose="02000503000000020004" pitchFamily="2" charset="0"/>
                <a:cs typeface="BPG Algeti" panose="02000503000000020004" pitchFamily="2" charset="0"/>
              </a:rPr>
              <a:t>ქმედე</a:t>
            </a:r>
            <a:endParaRPr lang="ka-GE" sz="24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6651" y="6065520"/>
            <a:ext cx="187833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a-GE" sz="2400" b="1" spc="20" dirty="0">
                <a:latin typeface="BPG Algeti" panose="02000503000000020004" pitchFamily="2" charset="0"/>
                <a:cs typeface="BPG Algeti" panose="02000503000000020004" pitchFamily="2" charset="0"/>
              </a:rPr>
              <a:t>შეისწავლე</a:t>
            </a:r>
            <a:endParaRPr lang="ka-GE" sz="24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3122" y="3873500"/>
            <a:ext cx="1741805" cy="929005"/>
          </a:xfrm>
          <a:custGeom>
            <a:avLst/>
            <a:gdLst/>
            <a:ahLst/>
            <a:cxnLst/>
            <a:rect l="l" t="t" r="r" b="b"/>
            <a:pathLst>
              <a:path w="1785620" h="929004">
                <a:moveTo>
                  <a:pt x="1643252" y="792861"/>
                </a:moveTo>
                <a:lnTo>
                  <a:pt x="1727327" y="928751"/>
                </a:lnTo>
                <a:lnTo>
                  <a:pt x="1759955" y="845438"/>
                </a:lnTo>
                <a:lnTo>
                  <a:pt x="1705482" y="845438"/>
                </a:lnTo>
                <a:lnTo>
                  <a:pt x="1704594" y="838454"/>
                </a:lnTo>
                <a:lnTo>
                  <a:pt x="1703175" y="832543"/>
                </a:lnTo>
                <a:lnTo>
                  <a:pt x="1643252" y="792861"/>
                </a:lnTo>
                <a:close/>
              </a:path>
              <a:path w="1785620" h="929004">
                <a:moveTo>
                  <a:pt x="1703175" y="832543"/>
                </a:moveTo>
                <a:lnTo>
                  <a:pt x="1704594" y="838454"/>
                </a:lnTo>
                <a:lnTo>
                  <a:pt x="1705482" y="845438"/>
                </a:lnTo>
                <a:lnTo>
                  <a:pt x="1719643" y="843407"/>
                </a:lnTo>
                <a:lnTo>
                  <a:pt x="1703175" y="832543"/>
                </a:lnTo>
                <a:close/>
              </a:path>
              <a:path w="1785620" h="929004">
                <a:moveTo>
                  <a:pt x="1785620" y="779907"/>
                </a:moveTo>
                <a:lnTo>
                  <a:pt x="1732152" y="831318"/>
                </a:lnTo>
                <a:lnTo>
                  <a:pt x="1732279" y="831850"/>
                </a:lnTo>
                <a:lnTo>
                  <a:pt x="1733803" y="841375"/>
                </a:lnTo>
                <a:lnTo>
                  <a:pt x="1705482" y="845438"/>
                </a:lnTo>
                <a:lnTo>
                  <a:pt x="1759955" y="845438"/>
                </a:lnTo>
                <a:lnTo>
                  <a:pt x="1785620" y="779907"/>
                </a:lnTo>
                <a:close/>
              </a:path>
              <a:path w="1785620" h="929004">
                <a:moveTo>
                  <a:pt x="253" y="0"/>
                </a:moveTo>
                <a:lnTo>
                  <a:pt x="0" y="28575"/>
                </a:lnTo>
                <a:lnTo>
                  <a:pt x="88773" y="29718"/>
                </a:lnTo>
                <a:lnTo>
                  <a:pt x="176149" y="33400"/>
                </a:lnTo>
                <a:lnTo>
                  <a:pt x="262254" y="39116"/>
                </a:lnTo>
                <a:lnTo>
                  <a:pt x="346963" y="47117"/>
                </a:lnTo>
                <a:lnTo>
                  <a:pt x="430022" y="57276"/>
                </a:lnTo>
                <a:lnTo>
                  <a:pt x="511682" y="69595"/>
                </a:lnTo>
                <a:lnTo>
                  <a:pt x="591438" y="83947"/>
                </a:lnTo>
                <a:lnTo>
                  <a:pt x="669543" y="100075"/>
                </a:lnTo>
                <a:lnTo>
                  <a:pt x="745616" y="118363"/>
                </a:lnTo>
                <a:lnTo>
                  <a:pt x="819785" y="138556"/>
                </a:lnTo>
                <a:lnTo>
                  <a:pt x="891666" y="160400"/>
                </a:lnTo>
                <a:lnTo>
                  <a:pt x="961263" y="184023"/>
                </a:lnTo>
                <a:lnTo>
                  <a:pt x="1028573" y="209295"/>
                </a:lnTo>
                <a:lnTo>
                  <a:pt x="1093342" y="236347"/>
                </a:lnTo>
                <a:lnTo>
                  <a:pt x="1155573" y="264794"/>
                </a:lnTo>
                <a:lnTo>
                  <a:pt x="1215136" y="294894"/>
                </a:lnTo>
                <a:lnTo>
                  <a:pt x="1271777" y="326389"/>
                </a:lnTo>
                <a:lnTo>
                  <a:pt x="1325499" y="359282"/>
                </a:lnTo>
                <a:lnTo>
                  <a:pt x="1376299" y="393445"/>
                </a:lnTo>
                <a:lnTo>
                  <a:pt x="1423797" y="429006"/>
                </a:lnTo>
                <a:lnTo>
                  <a:pt x="1468247" y="465581"/>
                </a:lnTo>
                <a:lnTo>
                  <a:pt x="1509141" y="503300"/>
                </a:lnTo>
                <a:lnTo>
                  <a:pt x="1546859" y="542289"/>
                </a:lnTo>
                <a:lnTo>
                  <a:pt x="1580769" y="582041"/>
                </a:lnTo>
                <a:lnTo>
                  <a:pt x="1611122" y="622807"/>
                </a:lnTo>
                <a:lnTo>
                  <a:pt x="1637664" y="664463"/>
                </a:lnTo>
                <a:lnTo>
                  <a:pt x="1660398" y="707008"/>
                </a:lnTo>
                <a:lnTo>
                  <a:pt x="1679194" y="750188"/>
                </a:lnTo>
                <a:lnTo>
                  <a:pt x="1693926" y="794004"/>
                </a:lnTo>
                <a:lnTo>
                  <a:pt x="1703175" y="832543"/>
                </a:lnTo>
                <a:lnTo>
                  <a:pt x="1719579" y="843407"/>
                </a:lnTo>
                <a:lnTo>
                  <a:pt x="1732152" y="831318"/>
                </a:lnTo>
                <a:lnTo>
                  <a:pt x="1720977" y="784860"/>
                </a:lnTo>
                <a:lnTo>
                  <a:pt x="1705482" y="738632"/>
                </a:lnTo>
                <a:lnTo>
                  <a:pt x="1685544" y="693419"/>
                </a:lnTo>
                <a:lnTo>
                  <a:pt x="1661795" y="649097"/>
                </a:lnTo>
                <a:lnTo>
                  <a:pt x="1634108" y="605789"/>
                </a:lnTo>
                <a:lnTo>
                  <a:pt x="1602485" y="563499"/>
                </a:lnTo>
                <a:lnTo>
                  <a:pt x="1567306" y="522350"/>
                </a:lnTo>
                <a:lnTo>
                  <a:pt x="1528572" y="482345"/>
                </a:lnTo>
                <a:lnTo>
                  <a:pt x="1486407" y="443483"/>
                </a:lnTo>
                <a:lnTo>
                  <a:pt x="1440941" y="406019"/>
                </a:lnTo>
                <a:lnTo>
                  <a:pt x="1392301" y="369697"/>
                </a:lnTo>
                <a:lnTo>
                  <a:pt x="1340357" y="334772"/>
                </a:lnTo>
                <a:lnTo>
                  <a:pt x="1285620" y="301370"/>
                </a:lnTo>
                <a:lnTo>
                  <a:pt x="1227963" y="269367"/>
                </a:lnTo>
                <a:lnTo>
                  <a:pt x="1167511" y="238887"/>
                </a:lnTo>
                <a:lnTo>
                  <a:pt x="1104264" y="209931"/>
                </a:lnTo>
                <a:lnTo>
                  <a:pt x="1038605" y="182625"/>
                </a:lnTo>
                <a:lnTo>
                  <a:pt x="970406" y="156972"/>
                </a:lnTo>
                <a:lnTo>
                  <a:pt x="900049" y="133095"/>
                </a:lnTo>
                <a:lnTo>
                  <a:pt x="827151" y="110870"/>
                </a:lnTo>
                <a:lnTo>
                  <a:pt x="752348" y="90677"/>
                </a:lnTo>
                <a:lnTo>
                  <a:pt x="675386" y="72136"/>
                </a:lnTo>
                <a:lnTo>
                  <a:pt x="596518" y="55752"/>
                </a:lnTo>
                <a:lnTo>
                  <a:pt x="516000" y="41401"/>
                </a:lnTo>
                <a:lnTo>
                  <a:pt x="433577" y="28956"/>
                </a:lnTo>
                <a:lnTo>
                  <a:pt x="349630" y="18668"/>
                </a:lnTo>
                <a:lnTo>
                  <a:pt x="264160" y="10668"/>
                </a:lnTo>
                <a:lnTo>
                  <a:pt x="177291" y="4825"/>
                </a:lnTo>
                <a:lnTo>
                  <a:pt x="89153" y="1143"/>
                </a:lnTo>
                <a:lnTo>
                  <a:pt x="253" y="0"/>
                </a:lnTo>
                <a:close/>
              </a:path>
              <a:path w="1785620" h="929004">
                <a:moveTo>
                  <a:pt x="1732152" y="831318"/>
                </a:moveTo>
                <a:lnTo>
                  <a:pt x="1719579" y="843407"/>
                </a:lnTo>
                <a:lnTo>
                  <a:pt x="1733803" y="841375"/>
                </a:lnTo>
                <a:lnTo>
                  <a:pt x="1732279" y="831850"/>
                </a:lnTo>
                <a:lnTo>
                  <a:pt x="1732152" y="8313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4777" y="3818128"/>
            <a:ext cx="1569968" cy="927735"/>
          </a:xfrm>
          <a:custGeom>
            <a:avLst/>
            <a:gdLst/>
            <a:ahLst/>
            <a:cxnLst/>
            <a:rect l="l" t="t" r="r" b="b"/>
            <a:pathLst>
              <a:path w="1843404" h="927735">
                <a:moveTo>
                  <a:pt x="1745844" y="56623"/>
                </a:moveTo>
                <a:lnTo>
                  <a:pt x="1655699" y="59817"/>
                </a:lnTo>
                <a:lnTo>
                  <a:pt x="1563751" y="65278"/>
                </a:lnTo>
                <a:lnTo>
                  <a:pt x="1473327" y="72898"/>
                </a:lnTo>
                <a:lnTo>
                  <a:pt x="1384553" y="82423"/>
                </a:lnTo>
                <a:lnTo>
                  <a:pt x="1297432" y="94107"/>
                </a:lnTo>
                <a:lnTo>
                  <a:pt x="1212088" y="107569"/>
                </a:lnTo>
                <a:lnTo>
                  <a:pt x="1128649" y="122936"/>
                </a:lnTo>
                <a:lnTo>
                  <a:pt x="1047369" y="140208"/>
                </a:lnTo>
                <a:lnTo>
                  <a:pt x="968121" y="159258"/>
                </a:lnTo>
                <a:lnTo>
                  <a:pt x="891159" y="179959"/>
                </a:lnTo>
                <a:lnTo>
                  <a:pt x="816482" y="202438"/>
                </a:lnTo>
                <a:lnTo>
                  <a:pt x="744347" y="226441"/>
                </a:lnTo>
                <a:lnTo>
                  <a:pt x="674878" y="251968"/>
                </a:lnTo>
                <a:lnTo>
                  <a:pt x="608076" y="279146"/>
                </a:lnTo>
                <a:lnTo>
                  <a:pt x="544068" y="307721"/>
                </a:lnTo>
                <a:lnTo>
                  <a:pt x="483107" y="337693"/>
                </a:lnTo>
                <a:lnTo>
                  <a:pt x="425069" y="369062"/>
                </a:lnTo>
                <a:lnTo>
                  <a:pt x="370331" y="401701"/>
                </a:lnTo>
                <a:lnTo>
                  <a:pt x="318769" y="435737"/>
                </a:lnTo>
                <a:lnTo>
                  <a:pt x="270637" y="470916"/>
                </a:lnTo>
                <a:lnTo>
                  <a:pt x="226060" y="507238"/>
                </a:lnTo>
                <a:lnTo>
                  <a:pt x="184912" y="544703"/>
                </a:lnTo>
                <a:lnTo>
                  <a:pt x="147700" y="583311"/>
                </a:lnTo>
                <a:lnTo>
                  <a:pt x="114300" y="622935"/>
                </a:lnTo>
                <a:lnTo>
                  <a:pt x="84836" y="663702"/>
                </a:lnTo>
                <a:lnTo>
                  <a:pt x="59690" y="705358"/>
                </a:lnTo>
                <a:lnTo>
                  <a:pt x="38607" y="747776"/>
                </a:lnTo>
                <a:lnTo>
                  <a:pt x="21971" y="791210"/>
                </a:lnTo>
                <a:lnTo>
                  <a:pt x="9906" y="835533"/>
                </a:lnTo>
                <a:lnTo>
                  <a:pt x="2540" y="880618"/>
                </a:lnTo>
                <a:lnTo>
                  <a:pt x="0" y="926211"/>
                </a:lnTo>
                <a:lnTo>
                  <a:pt x="28575" y="927735"/>
                </a:lnTo>
                <a:lnTo>
                  <a:pt x="30734" y="885063"/>
                </a:lnTo>
                <a:lnTo>
                  <a:pt x="37465" y="843026"/>
                </a:lnTo>
                <a:lnTo>
                  <a:pt x="48641" y="801497"/>
                </a:lnTo>
                <a:lnTo>
                  <a:pt x="64262" y="760476"/>
                </a:lnTo>
                <a:lnTo>
                  <a:pt x="84074" y="720090"/>
                </a:lnTo>
                <a:lnTo>
                  <a:pt x="108076" y="680466"/>
                </a:lnTo>
                <a:lnTo>
                  <a:pt x="136144" y="641350"/>
                </a:lnTo>
                <a:lnTo>
                  <a:pt x="168275" y="603250"/>
                </a:lnTo>
                <a:lnTo>
                  <a:pt x="204216" y="565785"/>
                </a:lnTo>
                <a:lnTo>
                  <a:pt x="244094" y="529336"/>
                </a:lnTo>
                <a:lnTo>
                  <a:pt x="287528" y="493903"/>
                </a:lnTo>
                <a:lnTo>
                  <a:pt x="334391" y="459613"/>
                </a:lnTo>
                <a:lnTo>
                  <a:pt x="384937" y="426339"/>
                </a:lnTo>
                <a:lnTo>
                  <a:pt x="438785" y="394208"/>
                </a:lnTo>
                <a:lnTo>
                  <a:pt x="495681" y="363347"/>
                </a:lnTo>
                <a:lnTo>
                  <a:pt x="555751" y="333756"/>
                </a:lnTo>
                <a:lnTo>
                  <a:pt x="618871" y="305562"/>
                </a:lnTo>
                <a:lnTo>
                  <a:pt x="684784" y="278892"/>
                </a:lnTo>
                <a:lnTo>
                  <a:pt x="753491" y="253492"/>
                </a:lnTo>
                <a:lnTo>
                  <a:pt x="824738" y="229743"/>
                </a:lnTo>
                <a:lnTo>
                  <a:pt x="898525" y="207645"/>
                </a:lnTo>
                <a:lnTo>
                  <a:pt x="974725" y="187071"/>
                </a:lnTo>
                <a:lnTo>
                  <a:pt x="1053211" y="168148"/>
                </a:lnTo>
                <a:lnTo>
                  <a:pt x="1133856" y="151130"/>
                </a:lnTo>
                <a:lnTo>
                  <a:pt x="1216533" y="135763"/>
                </a:lnTo>
                <a:lnTo>
                  <a:pt x="1301114" y="122428"/>
                </a:lnTo>
                <a:lnTo>
                  <a:pt x="1387728" y="110871"/>
                </a:lnTo>
                <a:lnTo>
                  <a:pt x="1475739" y="101346"/>
                </a:lnTo>
                <a:lnTo>
                  <a:pt x="1565528" y="93853"/>
                </a:lnTo>
                <a:lnTo>
                  <a:pt x="1656714" y="88392"/>
                </a:lnTo>
                <a:lnTo>
                  <a:pt x="1746149" y="85197"/>
                </a:lnTo>
                <a:lnTo>
                  <a:pt x="1757426" y="70739"/>
                </a:lnTo>
                <a:lnTo>
                  <a:pt x="1745844" y="56623"/>
                </a:lnTo>
                <a:close/>
              </a:path>
              <a:path w="1843404" h="927735">
                <a:moveTo>
                  <a:pt x="1815655" y="56388"/>
                </a:moveTo>
                <a:lnTo>
                  <a:pt x="1757299" y="56388"/>
                </a:lnTo>
                <a:lnTo>
                  <a:pt x="1757552" y="84963"/>
                </a:lnTo>
                <a:lnTo>
                  <a:pt x="1749171" y="85090"/>
                </a:lnTo>
                <a:lnTo>
                  <a:pt x="1746149" y="85197"/>
                </a:lnTo>
                <a:lnTo>
                  <a:pt x="1701164" y="142875"/>
                </a:lnTo>
                <a:lnTo>
                  <a:pt x="1843151" y="69723"/>
                </a:lnTo>
                <a:lnTo>
                  <a:pt x="1815655" y="56388"/>
                </a:lnTo>
                <a:close/>
              </a:path>
              <a:path w="1843404" h="927735">
                <a:moveTo>
                  <a:pt x="1757299" y="56388"/>
                </a:moveTo>
                <a:lnTo>
                  <a:pt x="1748916" y="56515"/>
                </a:lnTo>
                <a:lnTo>
                  <a:pt x="1745844" y="56623"/>
                </a:lnTo>
                <a:lnTo>
                  <a:pt x="1757426" y="70739"/>
                </a:lnTo>
                <a:lnTo>
                  <a:pt x="1746149" y="85197"/>
                </a:lnTo>
                <a:lnTo>
                  <a:pt x="1749171" y="85090"/>
                </a:lnTo>
                <a:lnTo>
                  <a:pt x="1757552" y="84963"/>
                </a:lnTo>
                <a:lnTo>
                  <a:pt x="1757299" y="56388"/>
                </a:lnTo>
                <a:close/>
              </a:path>
              <a:path w="1843404" h="927735">
                <a:moveTo>
                  <a:pt x="1699387" y="0"/>
                </a:moveTo>
                <a:lnTo>
                  <a:pt x="1745844" y="56623"/>
                </a:lnTo>
                <a:lnTo>
                  <a:pt x="1748916" y="56515"/>
                </a:lnTo>
                <a:lnTo>
                  <a:pt x="1757299" y="56388"/>
                </a:lnTo>
                <a:lnTo>
                  <a:pt x="1815655" y="56388"/>
                </a:lnTo>
                <a:lnTo>
                  <a:pt x="1699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72717" y="5327777"/>
            <a:ext cx="1542028" cy="986155"/>
          </a:xfrm>
          <a:custGeom>
            <a:avLst/>
            <a:gdLst/>
            <a:ahLst/>
            <a:cxnLst/>
            <a:rect l="l" t="t" r="r" b="b"/>
            <a:pathLst>
              <a:path w="1786889" h="986154">
                <a:moveTo>
                  <a:pt x="66431" y="85351"/>
                </a:moveTo>
                <a:lnTo>
                  <a:pt x="53688" y="97395"/>
                </a:lnTo>
                <a:lnTo>
                  <a:pt x="54356" y="102362"/>
                </a:lnTo>
                <a:lnTo>
                  <a:pt x="65658" y="152146"/>
                </a:lnTo>
                <a:lnTo>
                  <a:pt x="81152" y="201168"/>
                </a:lnTo>
                <a:lnTo>
                  <a:pt x="100964" y="249174"/>
                </a:lnTo>
                <a:lnTo>
                  <a:pt x="124713" y="296189"/>
                </a:lnTo>
                <a:lnTo>
                  <a:pt x="152400" y="342188"/>
                </a:lnTo>
                <a:lnTo>
                  <a:pt x="184022" y="387019"/>
                </a:lnTo>
                <a:lnTo>
                  <a:pt x="219075" y="430758"/>
                </a:lnTo>
                <a:lnTo>
                  <a:pt x="257936" y="473252"/>
                </a:lnTo>
                <a:lnTo>
                  <a:pt x="299973" y="514451"/>
                </a:lnTo>
                <a:lnTo>
                  <a:pt x="345439" y="554355"/>
                </a:lnTo>
                <a:lnTo>
                  <a:pt x="394207" y="592861"/>
                </a:lnTo>
                <a:lnTo>
                  <a:pt x="446023" y="629907"/>
                </a:lnTo>
                <a:lnTo>
                  <a:pt x="500888" y="665467"/>
                </a:lnTo>
                <a:lnTo>
                  <a:pt x="558545" y="699465"/>
                </a:lnTo>
                <a:lnTo>
                  <a:pt x="618997" y="731913"/>
                </a:lnTo>
                <a:lnTo>
                  <a:pt x="682116" y="762711"/>
                </a:lnTo>
                <a:lnTo>
                  <a:pt x="747902" y="791781"/>
                </a:lnTo>
                <a:lnTo>
                  <a:pt x="816101" y="818997"/>
                </a:lnTo>
                <a:lnTo>
                  <a:pt x="886586" y="844397"/>
                </a:lnTo>
                <a:lnTo>
                  <a:pt x="959357" y="867968"/>
                </a:lnTo>
                <a:lnTo>
                  <a:pt x="1034288" y="889508"/>
                </a:lnTo>
                <a:lnTo>
                  <a:pt x="1111122" y="909040"/>
                </a:lnTo>
                <a:lnTo>
                  <a:pt x="1190117" y="926566"/>
                </a:lnTo>
                <a:lnTo>
                  <a:pt x="1270761" y="941870"/>
                </a:lnTo>
                <a:lnTo>
                  <a:pt x="1353058" y="955078"/>
                </a:lnTo>
                <a:lnTo>
                  <a:pt x="1437132" y="965987"/>
                </a:lnTo>
                <a:lnTo>
                  <a:pt x="1522475" y="974496"/>
                </a:lnTo>
                <a:lnTo>
                  <a:pt x="1609470" y="980706"/>
                </a:lnTo>
                <a:lnTo>
                  <a:pt x="1697608" y="984529"/>
                </a:lnTo>
                <a:lnTo>
                  <a:pt x="1786382" y="985774"/>
                </a:lnTo>
                <a:lnTo>
                  <a:pt x="1786889" y="957199"/>
                </a:lnTo>
                <a:lnTo>
                  <a:pt x="1697989" y="955967"/>
                </a:lnTo>
                <a:lnTo>
                  <a:pt x="1610613" y="952169"/>
                </a:lnTo>
                <a:lnTo>
                  <a:pt x="1524634" y="945997"/>
                </a:lnTo>
                <a:lnTo>
                  <a:pt x="1439925" y="937552"/>
                </a:lnTo>
                <a:lnTo>
                  <a:pt x="1356868" y="926744"/>
                </a:lnTo>
                <a:lnTo>
                  <a:pt x="1275333" y="913663"/>
                </a:lnTo>
                <a:lnTo>
                  <a:pt x="1195450" y="898486"/>
                </a:lnTo>
                <a:lnTo>
                  <a:pt x="1117345" y="881151"/>
                </a:lnTo>
                <a:lnTo>
                  <a:pt x="1041272" y="861822"/>
                </a:lnTo>
                <a:lnTo>
                  <a:pt x="967232" y="840498"/>
                </a:lnTo>
                <a:lnTo>
                  <a:pt x="895350" y="817206"/>
                </a:lnTo>
                <a:lnTo>
                  <a:pt x="825753" y="792124"/>
                </a:lnTo>
                <a:lnTo>
                  <a:pt x="758444" y="765238"/>
                </a:lnTo>
                <a:lnTo>
                  <a:pt x="693673" y="736587"/>
                </a:lnTo>
                <a:lnTo>
                  <a:pt x="631570" y="706234"/>
                </a:lnTo>
                <a:lnTo>
                  <a:pt x="572007" y="674293"/>
                </a:lnTo>
                <a:lnTo>
                  <a:pt x="515365" y="640854"/>
                </a:lnTo>
                <a:lnTo>
                  <a:pt x="461644" y="605929"/>
                </a:lnTo>
                <a:lnTo>
                  <a:pt x="410844" y="569633"/>
                </a:lnTo>
                <a:lnTo>
                  <a:pt x="363219" y="531939"/>
                </a:lnTo>
                <a:lnTo>
                  <a:pt x="318769" y="492975"/>
                </a:lnTo>
                <a:lnTo>
                  <a:pt x="277875" y="452831"/>
                </a:lnTo>
                <a:lnTo>
                  <a:pt x="240283" y="411505"/>
                </a:lnTo>
                <a:lnTo>
                  <a:pt x="206247" y="369138"/>
                </a:lnTo>
                <a:lnTo>
                  <a:pt x="175894" y="325767"/>
                </a:lnTo>
                <a:lnTo>
                  <a:pt x="149225" y="281470"/>
                </a:lnTo>
                <a:lnTo>
                  <a:pt x="126491" y="236347"/>
                </a:lnTo>
                <a:lnTo>
                  <a:pt x="107695" y="190373"/>
                </a:lnTo>
                <a:lnTo>
                  <a:pt x="92963" y="143510"/>
                </a:lnTo>
                <a:lnTo>
                  <a:pt x="82278" y="96004"/>
                </a:lnTo>
                <a:lnTo>
                  <a:pt x="66431" y="85351"/>
                </a:lnTo>
                <a:close/>
              </a:path>
              <a:path w="1786889" h="986154">
                <a:moveTo>
                  <a:pt x="59435" y="0"/>
                </a:moveTo>
                <a:lnTo>
                  <a:pt x="0" y="148209"/>
                </a:lnTo>
                <a:lnTo>
                  <a:pt x="53688" y="97395"/>
                </a:lnTo>
                <a:lnTo>
                  <a:pt x="52323" y="87249"/>
                </a:lnTo>
                <a:lnTo>
                  <a:pt x="80644" y="83439"/>
                </a:lnTo>
                <a:lnTo>
                  <a:pt x="110167" y="83439"/>
                </a:lnTo>
                <a:lnTo>
                  <a:pt x="59435" y="0"/>
                </a:lnTo>
                <a:close/>
              </a:path>
              <a:path w="1786889" h="986154">
                <a:moveTo>
                  <a:pt x="110167" y="83439"/>
                </a:moveTo>
                <a:lnTo>
                  <a:pt x="80644" y="83439"/>
                </a:lnTo>
                <a:lnTo>
                  <a:pt x="82278" y="96004"/>
                </a:lnTo>
                <a:lnTo>
                  <a:pt x="142366" y="136398"/>
                </a:lnTo>
                <a:lnTo>
                  <a:pt x="110167" y="83439"/>
                </a:lnTo>
                <a:close/>
              </a:path>
              <a:path w="1786889" h="986154">
                <a:moveTo>
                  <a:pt x="66410" y="85353"/>
                </a:moveTo>
                <a:lnTo>
                  <a:pt x="52323" y="87249"/>
                </a:lnTo>
                <a:lnTo>
                  <a:pt x="53688" y="97395"/>
                </a:lnTo>
                <a:lnTo>
                  <a:pt x="66410" y="85353"/>
                </a:lnTo>
                <a:close/>
              </a:path>
              <a:path w="1786889" h="986154">
                <a:moveTo>
                  <a:pt x="80644" y="83439"/>
                </a:moveTo>
                <a:lnTo>
                  <a:pt x="66435" y="85353"/>
                </a:lnTo>
                <a:lnTo>
                  <a:pt x="82278" y="96004"/>
                </a:lnTo>
                <a:lnTo>
                  <a:pt x="80644" y="83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64088" y="5327015"/>
            <a:ext cx="1560840" cy="1042035"/>
          </a:xfrm>
          <a:custGeom>
            <a:avLst/>
            <a:gdLst/>
            <a:ahLst/>
            <a:cxnLst/>
            <a:rect l="l" t="t" r="r" b="b"/>
            <a:pathLst>
              <a:path w="1741804" h="1042035">
                <a:moveTo>
                  <a:pt x="141859" y="898829"/>
                </a:moveTo>
                <a:lnTo>
                  <a:pt x="0" y="972248"/>
                </a:lnTo>
                <a:lnTo>
                  <a:pt x="143890" y="1041692"/>
                </a:lnTo>
                <a:lnTo>
                  <a:pt x="97489" y="985342"/>
                </a:lnTo>
                <a:lnTo>
                  <a:pt x="85851" y="985342"/>
                </a:lnTo>
                <a:lnTo>
                  <a:pt x="85471" y="956767"/>
                </a:lnTo>
                <a:lnTo>
                  <a:pt x="88646" y="956729"/>
                </a:lnTo>
                <a:lnTo>
                  <a:pt x="97146" y="956359"/>
                </a:lnTo>
                <a:lnTo>
                  <a:pt x="141859" y="898829"/>
                </a:lnTo>
                <a:close/>
              </a:path>
              <a:path w="1741804" h="1042035">
                <a:moveTo>
                  <a:pt x="97146" y="956359"/>
                </a:moveTo>
                <a:lnTo>
                  <a:pt x="88646" y="956729"/>
                </a:lnTo>
                <a:lnTo>
                  <a:pt x="85471" y="956767"/>
                </a:lnTo>
                <a:lnTo>
                  <a:pt x="85851" y="985342"/>
                </a:lnTo>
                <a:lnTo>
                  <a:pt x="89026" y="985291"/>
                </a:lnTo>
                <a:lnTo>
                  <a:pt x="97157" y="984938"/>
                </a:lnTo>
                <a:lnTo>
                  <a:pt x="85725" y="971054"/>
                </a:lnTo>
                <a:lnTo>
                  <a:pt x="97146" y="956359"/>
                </a:lnTo>
                <a:close/>
              </a:path>
              <a:path w="1741804" h="1042035">
                <a:moveTo>
                  <a:pt x="97157" y="984938"/>
                </a:moveTo>
                <a:lnTo>
                  <a:pt x="89026" y="985291"/>
                </a:lnTo>
                <a:lnTo>
                  <a:pt x="85851" y="985342"/>
                </a:lnTo>
                <a:lnTo>
                  <a:pt x="97489" y="985342"/>
                </a:lnTo>
                <a:lnTo>
                  <a:pt x="97157" y="984938"/>
                </a:lnTo>
                <a:close/>
              </a:path>
              <a:path w="1741804" h="1042035">
                <a:moveTo>
                  <a:pt x="1712976" y="0"/>
                </a:moveTo>
                <a:lnTo>
                  <a:pt x="1710817" y="48768"/>
                </a:lnTo>
                <a:lnTo>
                  <a:pt x="1704340" y="96901"/>
                </a:lnTo>
                <a:lnTo>
                  <a:pt x="1693672" y="144272"/>
                </a:lnTo>
                <a:lnTo>
                  <a:pt x="1678940" y="191135"/>
                </a:lnTo>
                <a:lnTo>
                  <a:pt x="1660144" y="237109"/>
                </a:lnTo>
                <a:lnTo>
                  <a:pt x="1637410" y="282232"/>
                </a:lnTo>
                <a:lnTo>
                  <a:pt x="1610741" y="326529"/>
                </a:lnTo>
                <a:lnTo>
                  <a:pt x="1580387" y="369900"/>
                </a:lnTo>
                <a:lnTo>
                  <a:pt x="1546352" y="412267"/>
                </a:lnTo>
                <a:lnTo>
                  <a:pt x="1508759" y="453593"/>
                </a:lnTo>
                <a:lnTo>
                  <a:pt x="1467866" y="493737"/>
                </a:lnTo>
                <a:lnTo>
                  <a:pt x="1423416" y="532714"/>
                </a:lnTo>
                <a:lnTo>
                  <a:pt x="1375918" y="570382"/>
                </a:lnTo>
                <a:lnTo>
                  <a:pt x="1324991" y="606691"/>
                </a:lnTo>
                <a:lnTo>
                  <a:pt x="1271270" y="641616"/>
                </a:lnTo>
                <a:lnTo>
                  <a:pt x="1214627" y="675055"/>
                </a:lnTo>
                <a:lnTo>
                  <a:pt x="1155064" y="706996"/>
                </a:lnTo>
                <a:lnTo>
                  <a:pt x="1092962" y="737349"/>
                </a:lnTo>
                <a:lnTo>
                  <a:pt x="1028191" y="766000"/>
                </a:lnTo>
                <a:lnTo>
                  <a:pt x="960881" y="792886"/>
                </a:lnTo>
                <a:lnTo>
                  <a:pt x="891286" y="817968"/>
                </a:lnTo>
                <a:lnTo>
                  <a:pt x="819403" y="841260"/>
                </a:lnTo>
                <a:lnTo>
                  <a:pt x="745363" y="862584"/>
                </a:lnTo>
                <a:lnTo>
                  <a:pt x="669289" y="881913"/>
                </a:lnTo>
                <a:lnTo>
                  <a:pt x="591185" y="899248"/>
                </a:lnTo>
                <a:lnTo>
                  <a:pt x="511428" y="914425"/>
                </a:lnTo>
                <a:lnTo>
                  <a:pt x="429767" y="927506"/>
                </a:lnTo>
                <a:lnTo>
                  <a:pt x="346710" y="938314"/>
                </a:lnTo>
                <a:lnTo>
                  <a:pt x="262000" y="946759"/>
                </a:lnTo>
                <a:lnTo>
                  <a:pt x="176022" y="952931"/>
                </a:lnTo>
                <a:lnTo>
                  <a:pt x="97146" y="956359"/>
                </a:lnTo>
                <a:lnTo>
                  <a:pt x="85725" y="971054"/>
                </a:lnTo>
                <a:lnTo>
                  <a:pt x="97157" y="984938"/>
                </a:lnTo>
                <a:lnTo>
                  <a:pt x="177164" y="981468"/>
                </a:lnTo>
                <a:lnTo>
                  <a:pt x="264160" y="975258"/>
                </a:lnTo>
                <a:lnTo>
                  <a:pt x="349503" y="966749"/>
                </a:lnTo>
                <a:lnTo>
                  <a:pt x="433450" y="955840"/>
                </a:lnTo>
                <a:lnTo>
                  <a:pt x="516000" y="942632"/>
                </a:lnTo>
                <a:lnTo>
                  <a:pt x="596518" y="927328"/>
                </a:lnTo>
                <a:lnTo>
                  <a:pt x="675513" y="909802"/>
                </a:lnTo>
                <a:lnTo>
                  <a:pt x="752348" y="890270"/>
                </a:lnTo>
                <a:lnTo>
                  <a:pt x="827277" y="868730"/>
                </a:lnTo>
                <a:lnTo>
                  <a:pt x="900176" y="845159"/>
                </a:lnTo>
                <a:lnTo>
                  <a:pt x="970534" y="819759"/>
                </a:lnTo>
                <a:lnTo>
                  <a:pt x="1038733" y="792543"/>
                </a:lnTo>
                <a:lnTo>
                  <a:pt x="1104518" y="763473"/>
                </a:lnTo>
                <a:lnTo>
                  <a:pt x="1167638" y="732675"/>
                </a:lnTo>
                <a:lnTo>
                  <a:pt x="1228089" y="700227"/>
                </a:lnTo>
                <a:lnTo>
                  <a:pt x="1285748" y="666229"/>
                </a:lnTo>
                <a:lnTo>
                  <a:pt x="1340611" y="630669"/>
                </a:lnTo>
                <a:lnTo>
                  <a:pt x="1392427" y="593636"/>
                </a:lnTo>
                <a:lnTo>
                  <a:pt x="1441196" y="555104"/>
                </a:lnTo>
                <a:lnTo>
                  <a:pt x="1486661" y="515213"/>
                </a:lnTo>
                <a:lnTo>
                  <a:pt x="1528699" y="474014"/>
                </a:lnTo>
                <a:lnTo>
                  <a:pt x="1567560" y="431520"/>
                </a:lnTo>
                <a:lnTo>
                  <a:pt x="1602612" y="387781"/>
                </a:lnTo>
                <a:lnTo>
                  <a:pt x="1634235" y="342950"/>
                </a:lnTo>
                <a:lnTo>
                  <a:pt x="1661922" y="296951"/>
                </a:lnTo>
                <a:lnTo>
                  <a:pt x="1685671" y="249936"/>
                </a:lnTo>
                <a:lnTo>
                  <a:pt x="1705482" y="201930"/>
                </a:lnTo>
                <a:lnTo>
                  <a:pt x="1720977" y="152908"/>
                </a:lnTo>
                <a:lnTo>
                  <a:pt x="1732279" y="103124"/>
                </a:lnTo>
                <a:lnTo>
                  <a:pt x="1739137" y="52578"/>
                </a:lnTo>
                <a:lnTo>
                  <a:pt x="1741551" y="1397"/>
                </a:lnTo>
                <a:lnTo>
                  <a:pt x="17129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74658" y="4802505"/>
            <a:ext cx="1423883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a-GE" sz="2400" b="1" spc="30" dirty="0">
                <a:latin typeface="BPG Algeti" panose="02000503000000020004" pitchFamily="2" charset="0"/>
                <a:cs typeface="BPG Algeti" panose="02000503000000020004" pitchFamily="2" charset="0"/>
              </a:rPr>
              <a:t>გ</a:t>
            </a:r>
            <a:r>
              <a:rPr lang="ka-GE" sz="2400" b="1" spc="20" dirty="0">
                <a:latin typeface="BPG Algeti" panose="02000503000000020004" pitchFamily="2" charset="0"/>
                <a:cs typeface="BPG Algeti" panose="02000503000000020004" pitchFamily="2" charset="0"/>
              </a:rPr>
              <a:t>აა</a:t>
            </a:r>
            <a:r>
              <a:rPr lang="ka-GE" sz="2400" b="1" spc="25" dirty="0">
                <a:latin typeface="BPG Algeti" panose="02000503000000020004" pitchFamily="2" charset="0"/>
                <a:cs typeface="BPG Algeti" panose="02000503000000020004" pitchFamily="2" charset="0"/>
              </a:rPr>
              <a:t>კ</a:t>
            </a:r>
            <a:r>
              <a:rPr lang="ka-GE" sz="2400" b="1" spc="20" dirty="0">
                <a:latin typeface="BPG Algeti" panose="02000503000000020004" pitchFamily="2" charset="0"/>
                <a:cs typeface="BPG Algeti" panose="02000503000000020004" pitchFamily="2" charset="0"/>
              </a:rPr>
              <a:t>ეთე</a:t>
            </a:r>
            <a:endParaRPr lang="ka-GE" sz="24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3655" y="3637657"/>
            <a:ext cx="158928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a-GE" sz="2400" b="1" spc="25" dirty="0">
                <a:latin typeface="BPG Algeti" panose="02000503000000020004" pitchFamily="2" charset="0"/>
                <a:cs typeface="BPG Algeti" panose="02000503000000020004" pitchFamily="2" charset="0"/>
              </a:rPr>
              <a:t>დაგეგმე</a:t>
            </a:r>
            <a:endParaRPr lang="ka-GE" sz="24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35423" y="1727200"/>
            <a:ext cx="142875" cy="342900"/>
          </a:xfrm>
          <a:custGeom>
            <a:avLst/>
            <a:gdLst/>
            <a:ahLst/>
            <a:cxnLst/>
            <a:rect l="l" t="t" r="r" b="b"/>
            <a:pathLst>
              <a:path w="142875" h="342900">
                <a:moveTo>
                  <a:pt x="0" y="200025"/>
                </a:moveTo>
                <a:lnTo>
                  <a:pt x="71500" y="342900"/>
                </a:lnTo>
                <a:lnTo>
                  <a:pt x="114325" y="257175"/>
                </a:lnTo>
                <a:lnTo>
                  <a:pt x="57150" y="257175"/>
                </a:lnTo>
                <a:lnTo>
                  <a:pt x="57150" y="245704"/>
                </a:lnTo>
                <a:lnTo>
                  <a:pt x="0" y="200025"/>
                </a:lnTo>
                <a:close/>
              </a:path>
              <a:path w="142875" h="342900">
                <a:moveTo>
                  <a:pt x="57150" y="245704"/>
                </a:moveTo>
                <a:lnTo>
                  <a:pt x="57150" y="257175"/>
                </a:lnTo>
                <a:lnTo>
                  <a:pt x="71500" y="257175"/>
                </a:lnTo>
                <a:lnTo>
                  <a:pt x="57150" y="245704"/>
                </a:lnTo>
                <a:close/>
              </a:path>
              <a:path w="142875" h="342900">
                <a:moveTo>
                  <a:pt x="85725" y="0"/>
                </a:moveTo>
                <a:lnTo>
                  <a:pt x="57150" y="0"/>
                </a:lnTo>
                <a:lnTo>
                  <a:pt x="57251" y="245785"/>
                </a:lnTo>
                <a:lnTo>
                  <a:pt x="71500" y="257175"/>
                </a:lnTo>
                <a:lnTo>
                  <a:pt x="85725" y="245785"/>
                </a:lnTo>
                <a:lnTo>
                  <a:pt x="85725" y="0"/>
                </a:lnTo>
                <a:close/>
              </a:path>
              <a:path w="142875" h="342900">
                <a:moveTo>
                  <a:pt x="85725" y="245785"/>
                </a:moveTo>
                <a:lnTo>
                  <a:pt x="71500" y="257175"/>
                </a:lnTo>
                <a:lnTo>
                  <a:pt x="85725" y="257175"/>
                </a:lnTo>
                <a:lnTo>
                  <a:pt x="85725" y="245785"/>
                </a:lnTo>
                <a:close/>
              </a:path>
              <a:path w="142875" h="342900">
                <a:moveTo>
                  <a:pt x="142875" y="200025"/>
                </a:moveTo>
                <a:lnTo>
                  <a:pt x="85826" y="245704"/>
                </a:lnTo>
                <a:lnTo>
                  <a:pt x="85725" y="257175"/>
                </a:lnTo>
                <a:lnTo>
                  <a:pt x="114325" y="257175"/>
                </a:lnTo>
                <a:lnTo>
                  <a:pt x="142875" y="200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86000" y="1295425"/>
            <a:ext cx="4800600" cy="36420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5400" rIns="0" bIns="0" rtlCol="0" anchor="t" anchorCtr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lang="ka-GE" sz="2200" spc="-5" dirty="0">
                <a:latin typeface="BPG Algeti" panose="02000503000000020004" pitchFamily="2" charset="0"/>
                <a:cs typeface="BPG Algeti" panose="02000503000000020004" pitchFamily="2" charset="0"/>
              </a:rPr>
              <a:t>რის </a:t>
            </a:r>
            <a:r>
              <a:rPr lang="ka-GE" sz="2200" spc="-10" dirty="0">
                <a:latin typeface="BPG Algeti" panose="02000503000000020004" pitchFamily="2" charset="0"/>
                <a:cs typeface="BPG Algeti" panose="02000503000000020004" pitchFamily="2" charset="0"/>
              </a:rPr>
              <a:t>მიღწევას</a:t>
            </a:r>
            <a:r>
              <a:rPr lang="ka-GE" sz="2200" spc="150" dirty="0">
                <a:latin typeface="BPG Algeti" panose="02000503000000020004" pitchFamily="2" charset="0"/>
                <a:cs typeface="BPG Algeti" panose="02000503000000020004" pitchFamily="2" charset="0"/>
              </a:rPr>
              <a:t> </a:t>
            </a:r>
            <a:r>
              <a:rPr lang="ka-GE" sz="2200" spc="-10" dirty="0">
                <a:latin typeface="BPG Algeti" panose="02000503000000020004" pitchFamily="2" charset="0"/>
                <a:cs typeface="BPG Algeti" panose="02000503000000020004" pitchFamily="2" charset="0"/>
              </a:rPr>
              <a:t>ვცდილობთ?</a:t>
            </a:r>
            <a:endParaRPr lang="ka-GE" sz="22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95546" y="2535905"/>
            <a:ext cx="142875" cy="342900"/>
          </a:xfrm>
          <a:custGeom>
            <a:avLst/>
            <a:gdLst/>
            <a:ahLst/>
            <a:cxnLst/>
            <a:rect l="l" t="t" r="r" b="b"/>
            <a:pathLst>
              <a:path w="142875" h="342900">
                <a:moveTo>
                  <a:pt x="0" y="200025"/>
                </a:moveTo>
                <a:lnTo>
                  <a:pt x="71500" y="342900"/>
                </a:lnTo>
                <a:lnTo>
                  <a:pt x="114325" y="257175"/>
                </a:lnTo>
                <a:lnTo>
                  <a:pt x="57150" y="257175"/>
                </a:lnTo>
                <a:lnTo>
                  <a:pt x="57150" y="245704"/>
                </a:lnTo>
                <a:lnTo>
                  <a:pt x="0" y="200025"/>
                </a:lnTo>
                <a:close/>
              </a:path>
              <a:path w="142875" h="342900">
                <a:moveTo>
                  <a:pt x="57150" y="245704"/>
                </a:moveTo>
                <a:lnTo>
                  <a:pt x="57150" y="257175"/>
                </a:lnTo>
                <a:lnTo>
                  <a:pt x="71500" y="257175"/>
                </a:lnTo>
                <a:lnTo>
                  <a:pt x="57150" y="245704"/>
                </a:lnTo>
                <a:close/>
              </a:path>
              <a:path w="142875" h="342900">
                <a:moveTo>
                  <a:pt x="85725" y="0"/>
                </a:moveTo>
                <a:lnTo>
                  <a:pt x="57150" y="0"/>
                </a:lnTo>
                <a:lnTo>
                  <a:pt x="57251" y="245785"/>
                </a:lnTo>
                <a:lnTo>
                  <a:pt x="71500" y="257175"/>
                </a:lnTo>
                <a:lnTo>
                  <a:pt x="85725" y="245785"/>
                </a:lnTo>
                <a:lnTo>
                  <a:pt x="85725" y="0"/>
                </a:lnTo>
                <a:close/>
              </a:path>
              <a:path w="142875" h="342900">
                <a:moveTo>
                  <a:pt x="85725" y="245785"/>
                </a:moveTo>
                <a:lnTo>
                  <a:pt x="71500" y="257175"/>
                </a:lnTo>
                <a:lnTo>
                  <a:pt x="85725" y="257175"/>
                </a:lnTo>
                <a:lnTo>
                  <a:pt x="85725" y="245785"/>
                </a:lnTo>
                <a:close/>
              </a:path>
              <a:path w="142875" h="342900">
                <a:moveTo>
                  <a:pt x="142875" y="200025"/>
                </a:moveTo>
                <a:lnTo>
                  <a:pt x="85826" y="245704"/>
                </a:lnTo>
                <a:lnTo>
                  <a:pt x="85725" y="257175"/>
                </a:lnTo>
                <a:lnTo>
                  <a:pt x="114325" y="257175"/>
                </a:lnTo>
                <a:lnTo>
                  <a:pt x="142875" y="200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0498" y="3352800"/>
            <a:ext cx="142875" cy="342900"/>
          </a:xfrm>
          <a:custGeom>
            <a:avLst/>
            <a:gdLst/>
            <a:ahLst/>
            <a:cxnLst/>
            <a:rect l="l" t="t" r="r" b="b"/>
            <a:pathLst>
              <a:path w="142875" h="342900">
                <a:moveTo>
                  <a:pt x="0" y="200025"/>
                </a:moveTo>
                <a:lnTo>
                  <a:pt x="71500" y="342900"/>
                </a:lnTo>
                <a:lnTo>
                  <a:pt x="114325" y="257175"/>
                </a:lnTo>
                <a:lnTo>
                  <a:pt x="57150" y="257175"/>
                </a:lnTo>
                <a:lnTo>
                  <a:pt x="57150" y="245704"/>
                </a:lnTo>
                <a:lnTo>
                  <a:pt x="0" y="200025"/>
                </a:lnTo>
                <a:close/>
              </a:path>
              <a:path w="142875" h="342900">
                <a:moveTo>
                  <a:pt x="57150" y="245704"/>
                </a:moveTo>
                <a:lnTo>
                  <a:pt x="57150" y="257175"/>
                </a:lnTo>
                <a:lnTo>
                  <a:pt x="71500" y="257175"/>
                </a:lnTo>
                <a:lnTo>
                  <a:pt x="57150" y="245704"/>
                </a:lnTo>
                <a:close/>
              </a:path>
              <a:path w="142875" h="342900">
                <a:moveTo>
                  <a:pt x="85725" y="0"/>
                </a:moveTo>
                <a:lnTo>
                  <a:pt x="57150" y="0"/>
                </a:lnTo>
                <a:lnTo>
                  <a:pt x="57251" y="245785"/>
                </a:lnTo>
                <a:lnTo>
                  <a:pt x="71500" y="257175"/>
                </a:lnTo>
                <a:lnTo>
                  <a:pt x="85725" y="245785"/>
                </a:lnTo>
                <a:lnTo>
                  <a:pt x="85725" y="0"/>
                </a:lnTo>
                <a:close/>
              </a:path>
              <a:path w="142875" h="342900">
                <a:moveTo>
                  <a:pt x="85725" y="245785"/>
                </a:moveTo>
                <a:lnTo>
                  <a:pt x="71500" y="257175"/>
                </a:lnTo>
                <a:lnTo>
                  <a:pt x="85725" y="257175"/>
                </a:lnTo>
                <a:lnTo>
                  <a:pt x="85725" y="245785"/>
                </a:lnTo>
                <a:close/>
              </a:path>
              <a:path w="142875" h="342900">
                <a:moveTo>
                  <a:pt x="142875" y="200025"/>
                </a:moveTo>
                <a:lnTo>
                  <a:pt x="85826" y="245704"/>
                </a:lnTo>
                <a:lnTo>
                  <a:pt x="85725" y="257175"/>
                </a:lnTo>
                <a:lnTo>
                  <a:pt x="114325" y="257175"/>
                </a:lnTo>
                <a:lnTo>
                  <a:pt x="142875" y="200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5800" y="2087626"/>
            <a:ext cx="7924800" cy="37959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 anchor="t" anchorCtr="0">
            <a:spAutoFit/>
          </a:bodyPr>
          <a:lstStyle/>
          <a:p>
            <a:pPr marL="807085">
              <a:lnSpc>
                <a:spcPct val="100000"/>
              </a:lnSpc>
              <a:spcBef>
                <a:spcPts val="320"/>
              </a:spcBef>
            </a:pPr>
            <a:r>
              <a:rPr lang="ka-GE" sz="2200" spc="-10" dirty="0">
                <a:latin typeface="BPG Algeti" panose="02000503000000020004" pitchFamily="2" charset="0"/>
                <a:cs typeface="BPG Algeti" panose="02000503000000020004" pitchFamily="2" charset="0"/>
              </a:rPr>
              <a:t>საიდან </a:t>
            </a:r>
            <a:r>
              <a:rPr lang="ka-GE" sz="2200" spc="-5" dirty="0">
                <a:latin typeface="BPG Algeti" panose="02000503000000020004" pitchFamily="2" charset="0"/>
                <a:cs typeface="BPG Algeti" panose="02000503000000020004" pitchFamily="2" charset="0"/>
              </a:rPr>
              <a:t>გვეცოდინება რომ ცვლილება</a:t>
            </a:r>
            <a:r>
              <a:rPr lang="ka-GE" sz="2200" spc="305" dirty="0">
                <a:latin typeface="BPG Algeti" panose="02000503000000020004" pitchFamily="2" charset="0"/>
                <a:cs typeface="BPG Algeti" panose="02000503000000020004" pitchFamily="2" charset="0"/>
              </a:rPr>
              <a:t> </a:t>
            </a:r>
            <a:r>
              <a:rPr lang="ka-GE" sz="2200" spc="-5" dirty="0">
                <a:latin typeface="BPG Algeti" panose="02000503000000020004" pitchFamily="2" charset="0"/>
                <a:cs typeface="BPG Algeti" panose="02000503000000020004" pitchFamily="2" charset="0"/>
              </a:rPr>
              <a:t>უკეთესია?</a:t>
            </a:r>
            <a:endParaRPr lang="ka-GE" sz="22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5800" y="2879725"/>
            <a:ext cx="7924800" cy="549275"/>
          </a:xfrm>
          <a:custGeom>
            <a:avLst/>
            <a:gdLst/>
            <a:ahLst/>
            <a:cxnLst/>
            <a:rect l="l" t="t" r="r" b="b"/>
            <a:pathLst>
              <a:path w="7924800" h="549275">
                <a:moveTo>
                  <a:pt x="0" y="549275"/>
                </a:moveTo>
                <a:lnTo>
                  <a:pt x="7924800" y="549275"/>
                </a:lnTo>
                <a:lnTo>
                  <a:pt x="79248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5800" y="2879725"/>
            <a:ext cx="7924800" cy="4270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7630" rIns="0" bIns="0" rtlCol="0" anchor="t" anchorCtr="0">
            <a:spAutoFit/>
          </a:bodyPr>
          <a:lstStyle/>
          <a:p>
            <a:pPr marL="390525">
              <a:lnSpc>
                <a:spcPct val="100000"/>
              </a:lnSpc>
              <a:spcBef>
                <a:spcPts val="690"/>
              </a:spcBef>
            </a:pPr>
            <a:r>
              <a:rPr lang="ka-GE" sz="2200" spc="-5" dirty="0">
                <a:latin typeface="BPG Algeti" panose="02000503000000020004" pitchFamily="2" charset="0"/>
                <a:cs typeface="BPG Algeti" panose="02000503000000020004" pitchFamily="2" charset="0"/>
              </a:rPr>
              <a:t>ცვლილებებიდან რომელი </a:t>
            </a:r>
            <a:r>
              <a:rPr lang="ka-GE" sz="2200" spc="-10" dirty="0">
                <a:latin typeface="BPG Algeti" panose="02000503000000020004" pitchFamily="2" charset="0"/>
                <a:cs typeface="BPG Algeti" panose="02000503000000020004" pitchFamily="2" charset="0"/>
              </a:rPr>
              <a:t>გამოიწვევს</a:t>
            </a:r>
            <a:r>
              <a:rPr lang="ka-GE" sz="2200" spc="235" dirty="0">
                <a:latin typeface="BPG Algeti" panose="02000503000000020004" pitchFamily="2" charset="0"/>
                <a:cs typeface="BPG Algeti" panose="02000503000000020004" pitchFamily="2" charset="0"/>
              </a:rPr>
              <a:t> </a:t>
            </a:r>
            <a:r>
              <a:rPr lang="ka-GE" sz="2200" spc="-10" dirty="0">
                <a:latin typeface="BPG Algeti" panose="02000503000000020004" pitchFamily="2" charset="0"/>
                <a:cs typeface="BPG Algeti" panose="02000503000000020004" pitchFamily="2" charset="0"/>
              </a:rPr>
              <a:t>გაუმჯობესებას?</a:t>
            </a:r>
            <a:endParaRPr lang="ka-GE" sz="22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70326" y="4661154"/>
            <a:ext cx="22504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lang="ka-GE" sz="2400" spc="-5" dirty="0">
                <a:latin typeface="BPG Algeti" panose="02000503000000020004" pitchFamily="2" charset="0"/>
                <a:cs typeface="BPG Algeti" panose="02000503000000020004" pitchFamily="2" charset="0"/>
              </a:rPr>
              <a:t>მთავარია:</a:t>
            </a:r>
            <a:endParaRPr lang="ka-GE" sz="24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ka-GE" sz="2400" spc="-5" dirty="0">
                <a:latin typeface="BPG Algeti" panose="02000503000000020004" pitchFamily="2" charset="0"/>
                <a:cs typeface="BPG Algeti" panose="02000503000000020004" pitchFamily="2" charset="0"/>
              </a:rPr>
              <a:t>პროგნოზირება!</a:t>
            </a:r>
            <a:endParaRPr lang="ka-GE" sz="24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472" y="2615270"/>
            <a:ext cx="7858180" cy="635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9670" marR="5080" indent="-1156970" algn="ctr">
              <a:lnSpc>
                <a:spcPct val="120100"/>
              </a:lnSpc>
              <a:spcBef>
                <a:spcPts val="95"/>
              </a:spcBef>
            </a:pPr>
            <a:r>
              <a:rPr lang="ka-GE" sz="3600" b="1" spc="45" dirty="0">
                <a:solidFill>
                  <a:schemeClr val="tx2">
                    <a:lumMod val="75000"/>
                  </a:schemeClr>
                </a:solidFill>
              </a:rPr>
              <a:t>გაუმჯობესების ინსტრუმენტები </a:t>
            </a:r>
            <a:endParaRPr lang="ka-GE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126" y="664092"/>
            <a:ext cx="80299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2000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2017 წლის ბოლოს პროექტის საინფორმაციო სისტემის გუნდის მიერ შეიქმნა  </a:t>
            </a:r>
            <a:r>
              <a:rPr lang="ka-GE" sz="2000" b="1" dirty="0">
                <a:solidFill>
                  <a:schemeClr val="accent2">
                    <a:lumMod val="75000"/>
                  </a:schemeClr>
                </a:solidFill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საინფორმაციო სისტემის კონცეფცია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ka-GE" sz="2000" b="1" dirty="0">
              <a:solidFill>
                <a:schemeClr val="accent2">
                  <a:lumMod val="75000"/>
                </a:schemeClr>
              </a:solidFill>
              <a:latin typeface="BPG Algeti" panose="02000503000000020004" pitchFamily="2" charset="0"/>
              <a:ea typeface="Calibri" panose="020F0502020204030204" pitchFamily="34" charset="0"/>
              <a:cs typeface="BPG Algeti" panose="0200050300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2000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სისტემა მზად არის მონაცემთა მიმოცვლისთვის </a:t>
            </a:r>
            <a:r>
              <a:rPr lang="ka-GE" sz="2000" b="1" dirty="0">
                <a:solidFill>
                  <a:schemeClr val="accent2">
                    <a:lumMod val="75000"/>
                  </a:schemeClr>
                </a:solidFill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და საწყის ეტაპზე გაშვებული იყო კად-ის და დიაბეტის მეთვალყურეობის ფლოუშიტები მონაცემთა შეგროვების მიზნით.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ka-GE" sz="2000" b="1" dirty="0">
              <a:solidFill>
                <a:schemeClr val="accent2">
                  <a:lumMod val="75000"/>
                </a:schemeClr>
              </a:solidFill>
              <a:latin typeface="BPG Algeti" panose="02000503000000020004" pitchFamily="2" charset="0"/>
              <a:ea typeface="Calibri" panose="020F0502020204030204" pitchFamily="34" charset="0"/>
              <a:cs typeface="BPG Algeti" panose="0200050300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2000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პარალელურად მიმდინარეობდა საპილოტე დაწესებულებებში ჯანდაცვის მინისტრის </a:t>
            </a:r>
            <a:r>
              <a:rPr lang="ka-GE" sz="2000" b="1" dirty="0">
                <a:solidFill>
                  <a:schemeClr val="accent2">
                    <a:lumMod val="75000"/>
                  </a:schemeClr>
                </a:solidFill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№41/ნ ბრძანების შესაბამისად სამედიცინო დოკუმენტაციის (ამბულატორიული ბარათი და სხვა) ელექტრონული ვერსიის დანერგვა</a:t>
            </a:r>
            <a:endParaRPr lang="ka-GE" sz="2000" b="1" dirty="0">
              <a:solidFill>
                <a:schemeClr val="accent2"/>
              </a:solidFill>
              <a:latin typeface="BPG Algeti" panose="02000503000000020004" pitchFamily="2" charset="0"/>
              <a:ea typeface="Calibri" panose="020F0502020204030204" pitchFamily="34" charset="0"/>
              <a:cs typeface="BPG Algeti" panose="0200050300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ka-GE" sz="2000" b="1" dirty="0">
              <a:solidFill>
                <a:schemeClr val="accent2">
                  <a:lumMod val="75000"/>
                </a:schemeClr>
              </a:solidFill>
              <a:latin typeface="BPG Algeti" panose="02000503000000020004" pitchFamily="2" charset="0"/>
              <a:ea typeface="Calibri" panose="020F0502020204030204" pitchFamily="34" charset="0"/>
              <a:cs typeface="BPG Algeti" panose="0200050300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2000" b="1" dirty="0">
                <a:solidFill>
                  <a:schemeClr val="accent2">
                    <a:lumMod val="75000"/>
                  </a:schemeClr>
                </a:solidFill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2019 წლის მარტში ჯანდაცვის სამინისტროსთან </a:t>
            </a:r>
            <a:r>
              <a:rPr lang="ka-GE" sz="2000" dirty="0">
                <a:latin typeface="BPG Algeti" panose="02000503000000020004" pitchFamily="2" charset="0"/>
                <a:cs typeface="BPG Algeti" panose="02000503000000020004" pitchFamily="2" charset="0"/>
              </a:rPr>
              <a:t>შევთანხმდით  მონაცემებზე, რასაც მოჰყვა ცვლილებების საჭიროება დაწესებულებების ელექტრონული სამედიცინო ჩანაწერების სისტემაში.</a:t>
            </a:r>
            <a:endParaRPr lang="ka-GE" sz="2000" b="1" dirty="0">
              <a:solidFill>
                <a:schemeClr val="accent2">
                  <a:lumMod val="75000"/>
                </a:schemeClr>
              </a:solidFill>
              <a:latin typeface="BPG Algeti" panose="02000503000000020004" pitchFamily="2" charset="0"/>
              <a:ea typeface="Calibri" panose="020F0502020204030204" pitchFamily="34" charset="0"/>
              <a:cs typeface="BPG Algeti" panose="0200050300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2"/>
              </a:solidFill>
              <a:latin typeface="BPG Algeti" panose="02000503000000020004" pitchFamily="2" charset="0"/>
              <a:ea typeface="Calibri" panose="020F0502020204030204" pitchFamily="34" charset="0"/>
              <a:cs typeface="BPG Alget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67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844" y="351965"/>
            <a:ext cx="8893652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a-GE" sz="2400" b="1" spc="35" dirty="0">
                <a:solidFill>
                  <a:schemeClr val="tx2">
                    <a:lumMod val="75000"/>
                  </a:schemeClr>
                </a:solidFill>
              </a:rPr>
              <a:t>კლინიკური პროცესების</a:t>
            </a:r>
            <a:r>
              <a:rPr lang="ka-GE" sz="2400" b="1" spc="14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400" b="1" spc="35" dirty="0">
                <a:solidFill>
                  <a:schemeClr val="tx2">
                    <a:lumMod val="75000"/>
                  </a:schemeClr>
                </a:solidFill>
              </a:rPr>
              <a:t>ვიზუალიზაცია და ანალიზი</a:t>
            </a:r>
            <a:endParaRPr lang="ka-G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4555" y="1071546"/>
            <a:ext cx="8259445" cy="424731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ka-GE" sz="1900" b="1" spc="25" dirty="0">
                <a:latin typeface="BPG Algeti" panose="02000503000000020004" pitchFamily="2" charset="0"/>
                <a:cs typeface="BPG Algeti" panose="02000503000000020004" pitchFamily="2" charset="0"/>
              </a:rPr>
              <a:t>ეს საშუალებას</a:t>
            </a:r>
            <a:r>
              <a:rPr lang="ka-GE" sz="1900" b="1" spc="40" dirty="0">
                <a:latin typeface="BPG Algeti" panose="02000503000000020004" pitchFamily="2" charset="0"/>
                <a:cs typeface="BPG Algeti" panose="02000503000000020004" pitchFamily="2" charset="0"/>
              </a:rPr>
              <a:t> </a:t>
            </a:r>
            <a:r>
              <a:rPr lang="ka-GE" sz="1900" b="1" spc="25" dirty="0">
                <a:latin typeface="BPG Algeti" panose="02000503000000020004" pitchFamily="2" charset="0"/>
                <a:cs typeface="BPG Algeti" panose="02000503000000020004" pitchFamily="2" charset="0"/>
              </a:rPr>
              <a:t>მოგვცემს</a:t>
            </a:r>
            <a:endParaRPr lang="ka-GE" sz="19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50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ka-GE" sz="1900" spc="-5" dirty="0">
                <a:latin typeface="BPG Algeti" panose="02000503000000020004" pitchFamily="2" charset="0"/>
                <a:cs typeface="BPG Algeti" panose="02000503000000020004" pitchFamily="2" charset="0"/>
              </a:rPr>
              <a:t>მივაღწიოთ ყველა მონაწილის მიერ (დაწესებულებების მენეჯმენტი, მედპერსონალი, სამინისტროს წარმომადგენლები) კლინიკური </a:t>
            </a:r>
            <a:r>
              <a:rPr lang="ka-GE" sz="1900" dirty="0">
                <a:latin typeface="BPG Algeti" panose="02000503000000020004" pitchFamily="2" charset="0"/>
                <a:cs typeface="BPG Algeti" panose="02000503000000020004" pitchFamily="2" charset="0"/>
              </a:rPr>
              <a:t>პროცესების, ცვლილებების ირგვლივ </a:t>
            </a:r>
            <a:r>
              <a:rPr lang="ka-GE" sz="1900" spc="-5" dirty="0">
                <a:latin typeface="BPG Algeti" panose="02000503000000020004" pitchFamily="2" charset="0"/>
                <a:cs typeface="BPG Algeti" panose="02000503000000020004" pitchFamily="2" charset="0"/>
              </a:rPr>
              <a:t>გადაწყვეტილების მიღების და </a:t>
            </a:r>
            <a:r>
              <a:rPr lang="ka-GE" sz="1900" dirty="0">
                <a:latin typeface="BPG Algeti" panose="02000503000000020004" pitchFamily="2" charset="0"/>
                <a:cs typeface="BPG Algeti" panose="02000503000000020004" pitchFamily="2" charset="0"/>
              </a:rPr>
              <a:t>კრიტერიუმების </a:t>
            </a:r>
            <a:r>
              <a:rPr lang="ka-GE" sz="1900" spc="-5" dirty="0">
                <a:latin typeface="BPG Algeti" panose="02000503000000020004" pitchFamily="2" charset="0"/>
                <a:cs typeface="BPG Algeti" panose="02000503000000020004" pitchFamily="2" charset="0"/>
              </a:rPr>
              <a:t>ერთნაირ</a:t>
            </a:r>
            <a:r>
              <a:rPr lang="ka-GE" sz="1900" spc="165" dirty="0">
                <a:latin typeface="BPG Algeti" panose="02000503000000020004" pitchFamily="2" charset="0"/>
                <a:cs typeface="BPG Algeti" panose="02000503000000020004" pitchFamily="2" charset="0"/>
              </a:rPr>
              <a:t> </a:t>
            </a:r>
            <a:r>
              <a:rPr lang="ka-GE" sz="1900" spc="-5" dirty="0">
                <a:latin typeface="BPG Algeti" panose="02000503000000020004" pitchFamily="2" charset="0"/>
                <a:cs typeface="BPG Algeti" panose="02000503000000020004" pitchFamily="2" charset="0"/>
              </a:rPr>
              <a:t>ხედვას</a:t>
            </a:r>
            <a:endParaRPr lang="ka-GE" sz="19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lang="ka-GE" sz="19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ka-GE" sz="1900" dirty="0">
                <a:latin typeface="BPG Algeti" panose="02000503000000020004" pitchFamily="2" charset="0"/>
                <a:cs typeface="BPG Algeti" panose="02000503000000020004" pitchFamily="2" charset="0"/>
              </a:rPr>
              <a:t>შევაფასოთ </a:t>
            </a:r>
            <a:r>
              <a:rPr lang="ka-GE" sz="1900" spc="-5" dirty="0">
                <a:latin typeface="BPG Algeti" panose="02000503000000020004" pitchFamily="2" charset="0"/>
                <a:cs typeface="BPG Algeti" panose="02000503000000020004" pitchFamily="2" charset="0"/>
              </a:rPr>
              <a:t>სხვადასხვა აქტივობებს </a:t>
            </a:r>
            <a:r>
              <a:rPr lang="ka-GE" sz="1900" dirty="0">
                <a:latin typeface="BPG Algeti" panose="02000503000000020004" pitchFamily="2" charset="0"/>
                <a:cs typeface="BPG Algeti" panose="02000503000000020004" pitchFamily="2" charset="0"/>
              </a:rPr>
              <a:t>შორის (პრევენცია, დიაგნოსტიკა, მკურნალობა, მეთვალყურეობა) კავშირი და</a:t>
            </a:r>
            <a:r>
              <a:rPr lang="ka-GE" sz="1900" spc="225" dirty="0">
                <a:latin typeface="BPG Algeti" panose="02000503000000020004" pitchFamily="2" charset="0"/>
                <a:cs typeface="BPG Algeti" panose="02000503000000020004" pitchFamily="2" charset="0"/>
              </a:rPr>
              <a:t> </a:t>
            </a:r>
            <a:r>
              <a:rPr lang="ka-GE" sz="1900" spc="-5" dirty="0">
                <a:latin typeface="BPG Algeti" panose="02000503000000020004" pitchFamily="2" charset="0"/>
                <a:cs typeface="BPG Algeti" panose="02000503000000020004" pitchFamily="2" charset="0"/>
              </a:rPr>
              <a:t>უწყვეტობა,</a:t>
            </a:r>
            <a:endParaRPr lang="ka-GE" sz="19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lang="ka-GE" sz="1900" spc="-5" dirty="0">
                <a:latin typeface="BPG Algeti" panose="02000503000000020004" pitchFamily="2" charset="0"/>
                <a:cs typeface="BPG Algeti" panose="02000503000000020004" pitchFamily="2" charset="0"/>
              </a:rPr>
              <a:t>შეფერხებისა </a:t>
            </a:r>
            <a:r>
              <a:rPr lang="ka-GE" sz="1900" dirty="0">
                <a:latin typeface="BPG Algeti" panose="02000503000000020004" pitchFamily="2" charset="0"/>
                <a:cs typeface="BPG Algeti" panose="02000503000000020004" pitchFamily="2" charset="0"/>
              </a:rPr>
              <a:t>და </a:t>
            </a:r>
            <a:r>
              <a:rPr lang="ka-GE" sz="1900" spc="-5" dirty="0">
                <a:latin typeface="BPG Algeti" panose="02000503000000020004" pitchFamily="2" charset="0"/>
                <a:cs typeface="BPG Algeti" panose="02000503000000020004" pitchFamily="2" charset="0"/>
              </a:rPr>
              <a:t>დაგვიანების</a:t>
            </a:r>
            <a:r>
              <a:rPr lang="ka-GE" sz="1900" spc="100" dirty="0">
                <a:latin typeface="BPG Algeti" panose="02000503000000020004" pitchFamily="2" charset="0"/>
                <a:cs typeface="BPG Algeti" panose="02000503000000020004" pitchFamily="2" charset="0"/>
              </a:rPr>
              <a:t> </a:t>
            </a:r>
            <a:r>
              <a:rPr lang="ka-GE" sz="1900" spc="-5" dirty="0">
                <a:latin typeface="BPG Algeti" panose="02000503000000020004" pitchFamily="2" charset="0"/>
                <a:cs typeface="BPG Algeti" panose="02000503000000020004" pitchFamily="2" charset="0"/>
              </a:rPr>
              <a:t>მიზეზები</a:t>
            </a:r>
            <a:endParaRPr lang="ka-GE" sz="19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ka-GE" sz="19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ka-GE" sz="1900" spc="-5" dirty="0">
                <a:latin typeface="BPG Algeti" panose="02000503000000020004" pitchFamily="2" charset="0"/>
                <a:cs typeface="BPG Algeti" panose="02000503000000020004" pitchFamily="2" charset="0"/>
              </a:rPr>
              <a:t>გამოვავლინოთ </a:t>
            </a:r>
            <a:r>
              <a:rPr lang="ka-GE" sz="1900" dirty="0">
                <a:latin typeface="BPG Algeti" panose="02000503000000020004" pitchFamily="2" charset="0"/>
                <a:cs typeface="BPG Algeti" panose="02000503000000020004" pitchFamily="2" charset="0"/>
              </a:rPr>
              <a:t>პრობლემები,</a:t>
            </a:r>
            <a:r>
              <a:rPr lang="ka-GE" sz="1900" spc="25" dirty="0">
                <a:latin typeface="BPG Algeti" panose="02000503000000020004" pitchFamily="2" charset="0"/>
                <a:cs typeface="BPG Algeti" panose="02000503000000020004" pitchFamily="2" charset="0"/>
              </a:rPr>
              <a:t> </a:t>
            </a:r>
            <a:r>
              <a:rPr lang="ka-GE" sz="1900" spc="-5" dirty="0">
                <a:latin typeface="BPG Algeti" panose="02000503000000020004" pitchFamily="2" charset="0"/>
                <a:cs typeface="BPG Algeti" panose="02000503000000020004" pitchFamily="2" charset="0"/>
              </a:rPr>
              <a:t>განვსაზღვროთ</a:t>
            </a:r>
            <a:endParaRPr lang="ka-GE" sz="19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355600">
              <a:lnSpc>
                <a:spcPct val="100000"/>
              </a:lnSpc>
            </a:pPr>
            <a:r>
              <a:rPr lang="ka-GE" sz="1900" spc="-5" dirty="0">
                <a:latin typeface="BPG Algeti" panose="02000503000000020004" pitchFamily="2" charset="0"/>
                <a:cs typeface="BPG Algeti" panose="02000503000000020004" pitchFamily="2" charset="0"/>
              </a:rPr>
              <a:t>პრიორიტეტები </a:t>
            </a:r>
            <a:r>
              <a:rPr lang="ka-GE" sz="1900" dirty="0">
                <a:latin typeface="BPG Algeti" panose="02000503000000020004" pitchFamily="2" charset="0"/>
                <a:cs typeface="BPG Algeti" panose="02000503000000020004" pitchFamily="2" charset="0"/>
              </a:rPr>
              <a:t>და </a:t>
            </a:r>
            <a:r>
              <a:rPr lang="ka-GE" sz="1900" spc="-5" dirty="0">
                <a:latin typeface="BPG Algeti" panose="02000503000000020004" pitchFamily="2" charset="0"/>
                <a:cs typeface="BPG Algeti" panose="02000503000000020004" pitchFamily="2" charset="0"/>
              </a:rPr>
              <a:t>დავგეგმოთ ადეკვატური</a:t>
            </a:r>
            <a:r>
              <a:rPr lang="ka-GE" sz="1900" spc="155" dirty="0">
                <a:latin typeface="BPG Algeti" panose="02000503000000020004" pitchFamily="2" charset="0"/>
                <a:cs typeface="BPG Algeti" panose="02000503000000020004" pitchFamily="2" charset="0"/>
              </a:rPr>
              <a:t> ცვლილებები</a:t>
            </a:r>
            <a:endParaRPr lang="ka-GE" sz="19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ka-GE" sz="19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ka-GE" sz="1900" spc="-5" dirty="0">
                <a:latin typeface="BPG Algeti" panose="02000503000000020004" pitchFamily="2" charset="0"/>
                <a:cs typeface="BPG Algeti" panose="02000503000000020004" pitchFamily="2" charset="0"/>
              </a:rPr>
              <a:t>ავაწყოთ მონიტორინგისა </a:t>
            </a:r>
            <a:r>
              <a:rPr lang="ka-GE" sz="1900" dirty="0">
                <a:latin typeface="BPG Algeti" panose="02000503000000020004" pitchFamily="2" charset="0"/>
                <a:cs typeface="BPG Algeti" panose="02000503000000020004" pitchFamily="2" charset="0"/>
              </a:rPr>
              <a:t>და შეფასების</a:t>
            </a:r>
            <a:r>
              <a:rPr lang="ka-GE" sz="1900" spc="125" dirty="0">
                <a:latin typeface="BPG Algeti" panose="02000503000000020004" pitchFamily="2" charset="0"/>
                <a:cs typeface="BPG Algeti" panose="02000503000000020004" pitchFamily="2" charset="0"/>
              </a:rPr>
              <a:t> </a:t>
            </a:r>
            <a:r>
              <a:rPr lang="ka-GE" sz="1900" spc="-5" dirty="0">
                <a:latin typeface="BPG Algeti" panose="02000503000000020004" pitchFamily="2" charset="0"/>
                <a:cs typeface="BPG Algeti" panose="02000503000000020004" pitchFamily="2" charset="0"/>
              </a:rPr>
              <a:t>სისტემა</a:t>
            </a:r>
            <a:endParaRPr lang="ka-GE" sz="19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3353" y="5445224"/>
            <a:ext cx="7052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>
                <a:solidFill>
                  <a:schemeClr val="accent6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დაავადებათა მეთვალყურეობის ფლოუშითები - დაავადების მართვის და მონიტორინგის ეფექტური საშუალება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68" y="175681"/>
            <a:ext cx="6447501" cy="428604"/>
          </a:xfrm>
        </p:spPr>
        <p:txBody>
          <a:bodyPr anchor="t">
            <a:normAutofit fontScale="90000"/>
          </a:bodyPr>
          <a:lstStyle/>
          <a:p>
            <a:r>
              <a:rPr lang="ka-GE" sz="3600" b="1" dirty="0">
                <a:solidFill>
                  <a:schemeClr val="tx2">
                    <a:lumMod val="75000"/>
                  </a:schemeClr>
                </a:solidFill>
              </a:rPr>
              <a:t>რა გაკეთდა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6643702" cy="6286520"/>
          </a:xfrm>
        </p:spPr>
        <p:txBody>
          <a:bodyPr>
            <a:noAutofit/>
          </a:bodyPr>
          <a:lstStyle/>
          <a:p>
            <a:r>
              <a:rPr lang="ka-GE" sz="2000" dirty="0"/>
              <a:t>განახლდა პრიორიტეტული კლინიკური მდგომარეობების მართვის პროტოკოლები</a:t>
            </a:r>
          </a:p>
          <a:p>
            <a:pPr>
              <a:buNone/>
            </a:pPr>
            <a:endParaRPr lang="ka-GE" sz="1000" dirty="0"/>
          </a:p>
          <a:p>
            <a:r>
              <a:rPr lang="ka-GE" sz="2000" dirty="0"/>
              <a:t>თითოეულ დაწესებულებაში განისაზღვრა ე.წ. ხარისხის გაუმჯობესების ლიდერები მონაცემთა შეგროვებისა და შეყვანის პროცესის მართვისა და ზედამხედველობის მიზნით</a:t>
            </a:r>
          </a:p>
          <a:p>
            <a:endParaRPr lang="ka-GE" sz="1000" dirty="0"/>
          </a:p>
          <a:p>
            <a:r>
              <a:rPr lang="ka-GE" sz="2000" dirty="0"/>
              <a:t>ჩატარდა ინტენსიური სწავლება</a:t>
            </a:r>
            <a:r>
              <a:rPr lang="en-US" sz="2000" dirty="0"/>
              <a:t> </a:t>
            </a:r>
            <a:r>
              <a:rPr lang="ka-GE" sz="2000" dirty="0"/>
              <a:t>კლინიკურ და ხარისხის გაუმჯობესების საკითხებზე სამედიცინო დაწესებულებების პერსონალისთვის</a:t>
            </a:r>
          </a:p>
          <a:p>
            <a:endParaRPr lang="ka-GE" sz="1000" dirty="0"/>
          </a:p>
          <a:p>
            <a:r>
              <a:rPr lang="ka-GE" sz="2000" dirty="0"/>
              <a:t>პროექტმა ხელი შეუწყო ელექტრონული სამედიცინო ისტორიის დანერგვას</a:t>
            </a:r>
          </a:p>
          <a:p>
            <a:endParaRPr lang="ka-GE" sz="1000" dirty="0"/>
          </a:p>
          <a:p>
            <a:r>
              <a:rPr lang="ka-GE" sz="2000" dirty="0"/>
              <a:t>საოჯახო მედიცინის ასოციაციის თხოვნით  შემუშავდა ქრონიკული დაავადების მართვისა და მედიკამენტებით უზრუნველყოფის პროგრამის  მოდულის სასწავლო მასალა</a:t>
            </a:r>
            <a:endParaRPr lang="ru-RU" sz="2000" dirty="0"/>
          </a:p>
        </p:txBody>
      </p:sp>
      <p:pic>
        <p:nvPicPr>
          <p:cNvPr id="1026" name="Picture 2" descr="C:\Users\User\Desktop\Alma_Aty\Photos\IMG_0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764704"/>
            <a:ext cx="1800000" cy="14381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User\Desktop\Alma_Aty\Photos\Project T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48908"/>
            <a:ext cx="1800000" cy="14381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Users\User\Desktop\Alma_Aty\Photos\IMG_8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533113"/>
            <a:ext cx="1800000" cy="14381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2976" y="120714"/>
          <a:ext cx="6786610" cy="1810085"/>
        </p:xfrm>
        <a:graphic>
          <a:graphicData uri="http://schemas.openxmlformats.org/drawingml/2006/table">
            <a:tbl>
              <a:tblPr/>
              <a:tblGrid>
                <a:gridCol w="2588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07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კორონარული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არტერიების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დაავადებ</a:t>
                      </a:r>
                      <a:r>
                        <a:rPr lang="ka-GE" sz="8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ის მეთვალყურეობის ფურცელი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7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ანამნეზი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73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□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ალკოჰოლის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ჭარბად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მოხმარება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□ </a:t>
                      </a:r>
                      <a:r>
                        <a:rPr lang="ka-GE" sz="8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მწეველობის სტატუსი: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87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□მწეველი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87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□არამწეველი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87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□ყოფილი მწეველი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□ </a:t>
                      </a:r>
                      <a:r>
                        <a:rPr lang="ka-GE" sz="8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სიმსუქნე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□ </a:t>
                      </a:r>
                      <a:r>
                        <a:rPr lang="ka-GE" sz="8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სხვა თანმხლები მდგომარეობები/დაავადებები______________________________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პაციენტის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გვარი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სახელი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დაბადების თარიღი: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სქესი</a:t>
                      </a:r>
                      <a:r>
                        <a:rPr lang="ka-GE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              □ კაცი          □ ქალი  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დიაგნოზი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ინტერვენცია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1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_______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ქრ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სტენოკარდია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(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დადგენის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წელი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_______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მწვ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კორ</a:t>
                      </a:r>
                      <a:r>
                        <a:rPr lang="ka-GE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ონარული 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მი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დადგენის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წელი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________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მიოკარდიუმის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ინფარქტი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(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დადგენის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წელი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______PCI/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სტენტირება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(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წელი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_______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შუნტირება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(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წელი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2976" y="2000240"/>
          <a:ext cx="6929486" cy="4767727"/>
        </p:xfrm>
        <a:graphic>
          <a:graphicData uri="http://schemas.openxmlformats.org/drawingml/2006/table">
            <a:tbl>
              <a:tblPr/>
              <a:tblGrid>
                <a:gridCol w="6929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5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დიაგნოსტიკური</a:t>
                      </a: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კლინიკური</a:t>
                      </a: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მონაცემები</a:t>
                      </a: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თარიღის</a:t>
                      </a: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მიხედვით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გადაუდებელი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დახმარება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კად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ის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გამო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სასწრაფო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ჰოსპიტალური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დახმარება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ბოლო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გეგმიური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ვიზიტის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შემდეგ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სტაბილური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სიმპტომები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ტკივილი გულის არეში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გულის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ფრიალი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ჰაერის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უკმარისობა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შეშუპება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თავბრუ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არტერიული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წნევა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(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სამიზნე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&lt;140/90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მმ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ვწყ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სვ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სამიზნე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სმი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18,5 - 24,9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სიმაღლე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:    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ჩაწერეთ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წონა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□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კგ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სმი________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კონსულტირება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თამბაქო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 მიტოვებაზე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□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დიახ         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□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 არა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ფიზიკური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აქტივობა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&gt;30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წთ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დღეების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უმეტესობა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საშუალო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ინტენსივობის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□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დიახ 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□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 არა  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□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N/A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სხვა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ქცევითი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რისკფაქტორები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□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სტრესი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□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კვება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□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ალკოჰოლი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ანტიაგრეგანტული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ანტიკოაგულაციური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თერაპია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___________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აგფ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ი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ან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არბ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__________________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_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სტატინი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________________________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_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ბეტა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ბლოკერი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_________________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_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შენიშვნა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□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უკუჩვენება;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□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აუტანლობა;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□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პაციენტის უარი;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□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ფინანსური   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□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სხვა_______________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LDL-C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(სამიზნე&lt;2მმოლ/ლ)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HDL-C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(სამიზნე&gt;1მმოლ/ლ)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TC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(სამიზნე &lt;5მმოლ/ლ)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TG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(სამიზნე &lt;2მმოლ/ლ)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Non-HDL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(სამიზნე &lt;1,6მმოლ/ლ)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უზმოდ გლუკოზა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თვით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მართვის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სამიზნეების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შეფასება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და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განხილვა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რეფერალი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კარდიული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რეაბილიტაციის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ან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სხვა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პროგრამაში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6" marR="37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33363"/>
            <a:ext cx="802008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4"/>
            <a:ext cx="8229600" cy="609584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არტერიული ჰიერტენზიის მეთვალყურეობის ფურცელი (გაგრეძლება)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14348" y="728666"/>
            <a:ext cx="7086603" cy="612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57224" y="161038"/>
          <a:ext cx="7643866" cy="6513192"/>
        </p:xfrm>
        <a:graphic>
          <a:graphicData uri="http://schemas.openxmlformats.org/drawingml/2006/table">
            <a:tbl>
              <a:tblPr/>
              <a:tblGrid>
                <a:gridCol w="764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წონა (კგ)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სმი (ნორმა: 18,5-24,9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ჭარბი წონა: 25-30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სიმსუქნე: ≥30)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სამიზნე (კგ/მ2)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წელის გარშემოწერილობა (</a:t>
                      </a:r>
                      <a:r>
                        <a:rPr lang="ka-GE" sz="700" u="sng">
                          <a:latin typeface="Sylfaen"/>
                          <a:ea typeface="Calibri"/>
                          <a:cs typeface="Times New Roman"/>
                        </a:rPr>
                        <a:t>მამაკაცი (სმ): </a:t>
                      </a: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ევროპული - ≤94; აზიური - ≤90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u="sng">
                          <a:latin typeface="Sylfaen"/>
                          <a:ea typeface="Calibri"/>
                          <a:cs typeface="Times New Roman"/>
                        </a:rPr>
                        <a:t>ქალი (სმ): </a:t>
                      </a: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ევროპული - ≤88;  აზიური - ≤80)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ა/წ (სამიზნე წნევა ≤130/80)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ბოლო </a:t>
                      </a:r>
                      <a:r>
                        <a:rPr lang="en-US" sz="700">
                          <a:latin typeface="Sylfaen"/>
                          <a:ea typeface="Calibri"/>
                          <a:cs typeface="Times New Roman"/>
                        </a:rPr>
                        <a:t>HbA1C</a:t>
                      </a: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 (სამიზნე ≤7%)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გლუკოზა სისხლში: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□ პლაზმური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□ კაპილარული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ალბუმინი შარდში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კრეატინინი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ალბუმინ/კრეატინინი (</a:t>
                      </a:r>
                      <a:r>
                        <a:rPr lang="en-US" sz="700">
                          <a:latin typeface="Sylfaen"/>
                          <a:ea typeface="Calibri"/>
                          <a:cs typeface="Times New Roman"/>
                        </a:rPr>
                        <a:t>ACR</a:t>
                      </a: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(სამიზნე: მამაკაცები  &lt; 2,0; ქალები  &lt; 2,8)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Sylfaen"/>
                          <a:ea typeface="Calibri"/>
                          <a:cs typeface="Times New Roman"/>
                        </a:rPr>
                        <a:t>GFR </a:t>
                      </a: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(სამიზნე &gt;60)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LDL-C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(სამიზნე&lt;2მმოლ/ლ)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HDL-C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(სამიზნე&gt;1მმოლ/ლ)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TC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(სამიზნე&lt;5მმოლ/ლ)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TG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(სამიზნე&lt;1.7მმოლ/ლ)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0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Non-HDL</a:t>
                      </a:r>
                      <a:r>
                        <a:rPr lang="ka-GE" sz="7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(სამიზნე&lt;1.6 მმოლ/ლ)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b="1">
                          <a:latin typeface="Sylfaen"/>
                          <a:ea typeface="Calibri"/>
                          <a:cs typeface="Times New Roman"/>
                        </a:rPr>
                        <a:t>ნეიროპათია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>
                          <a:latin typeface="Sylfaen"/>
                          <a:ea typeface="Calibri"/>
                          <a:cs typeface="Sylfaen"/>
                        </a:rPr>
                        <a:t>(შეამოწმეთ</a:t>
                      </a: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 ტერფების დაზიანება და მგრძნობელობა, შეამოწმეთ ტკივილი, ერექტილური დისფუნქიცა და კუჭ-ნაწლავის სიმპტომები)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1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b="1">
                          <a:latin typeface="Sylfaen"/>
                          <a:ea typeface="Calibri"/>
                          <a:cs typeface="Times New Roman"/>
                        </a:rPr>
                        <a:t>რეტინოპათია ( თვალების  ყოველწლიური გამოკვლევა)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9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b="1">
                          <a:latin typeface="Sylfaen"/>
                          <a:ea typeface="Calibri"/>
                          <a:cs typeface="Times New Roman"/>
                        </a:rPr>
                        <a:t>სხვა შენიშვნები: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ხშირად თანაარსებული მდგომარეობები: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კატარაქტა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კარპალური არხის სინდრომი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კბილების პრობლემები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18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დიაბეტის სამკურნალო მედიკამენტები: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_______________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□ალერგია,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 □გვერდითი ეფექტები,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□უკუჩვენებები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გაითვალისწინეთ მცირე დოზით ასპირინი და აგფ-ინჰიბიტორები/არ-ბლოკერები ჩვენების მიხედვით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5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b="1">
                          <a:latin typeface="Sylfaen"/>
                          <a:ea typeface="Calibri"/>
                          <a:cs typeface="Times New Roman"/>
                        </a:rPr>
                        <a:t>ვაქცინაცია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b="1" u="sng">
                          <a:latin typeface="Sylfaen"/>
                          <a:ea typeface="Calibri"/>
                          <a:cs typeface="Times New Roman"/>
                        </a:rPr>
                        <a:t>ყოველწლიურად გრიპი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b="1">
                          <a:latin typeface="Sylfaen"/>
                          <a:ea typeface="Calibri"/>
                          <a:cs typeface="Times New Roman"/>
                        </a:rPr>
                        <a:t>პნევმონია (ჩვენებით)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1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>
                          <a:latin typeface="Sylfaen"/>
                          <a:ea typeface="Calibri"/>
                          <a:cs typeface="Times New Roman"/>
                        </a:rPr>
                        <a:t>შენიშვნა (მაგ. ჰიპოგლიკემია, სამიზნეები, კლინიკური სტატუსი)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735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□გაგზავნა დიაბეტის სკოლაში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□წონის მართვა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დიეტა/კვება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ვარჯიში 2,5 სთ კვირაში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□მოწევის მიტოვება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□გლუკომეტრისა და ლაბორატორიული მაჩვენებლების შედარება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20%-ის ფარგლებში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700" dirty="0">
                          <a:latin typeface="Sylfaen"/>
                          <a:ea typeface="Calibri"/>
                          <a:cs typeface="Times New Roman"/>
                        </a:rPr>
                        <a:t>□მართვისა და მეთვალყურეობის გეგმა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67" marR="32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1245" y="1000108"/>
            <a:ext cx="461665" cy="50720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ka-GE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დიაბეტის მეთვალყურეობის ფურცელი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12" y="0"/>
            <a:ext cx="7225450" cy="1000108"/>
          </a:xfrm>
        </p:spPr>
        <p:txBody>
          <a:bodyPr>
            <a:normAutofit/>
          </a:bodyPr>
          <a:lstStyle/>
          <a:p>
            <a:pPr algn="ctr"/>
            <a:r>
              <a:rPr lang="ka-GE" sz="2600" b="1" dirty="0">
                <a:solidFill>
                  <a:schemeClr val="tx2">
                    <a:lumMod val="75000"/>
                  </a:schemeClr>
                </a:solidFill>
              </a:rPr>
              <a:t>კლინიკური მდგომარეობის მართვის ალგორითმის ნიმუში - შაქრიანი დიაბეტი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18365" y="909210"/>
            <a:ext cx="7954163" cy="582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438" y="785794"/>
            <a:ext cx="79426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2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პროექტის მიზანი</a:t>
            </a:r>
          </a:p>
          <a:p>
            <a:r>
              <a:rPr lang="ka-GE" sz="2200" dirty="0">
                <a:latin typeface="BPG Algeti" panose="02000503000000020004" pitchFamily="2" charset="0"/>
                <a:cs typeface="BPG Algeti" panose="02000503000000020004" pitchFamily="2" charset="0"/>
              </a:rPr>
              <a:t>პირველადი ჯანდაცვის დაწესებულებებში (პჯდ) კლინიკური პროცესების შეფასების და სერვისების ხარისხის გაუმჯობესების მიზნით რეკომენდაციების მომზადება და შეთავაზება ჯანდაცვის სამინისტროსთვის.</a:t>
            </a:r>
          </a:p>
          <a:p>
            <a:endParaRPr lang="ka-GE" sz="22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r>
              <a:rPr lang="ka-GE" sz="22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პროექტის ამოცანები</a:t>
            </a:r>
          </a:p>
          <a:p>
            <a:r>
              <a:rPr lang="ka-GE" sz="2200" dirty="0">
                <a:latin typeface="BPG Algeti" panose="02000503000000020004" pitchFamily="2" charset="0"/>
                <a:cs typeface="BPG Algeti" panose="02000503000000020004" pitchFamily="2" charset="0"/>
              </a:rPr>
              <a:t>პჯდ-ში კლინიკური პროცესების ხარისხის საზომი ინსტრუმენტების შემუშავება საპილოტე დაწესებულებებში დემონსტრირების მიზნით.</a:t>
            </a:r>
          </a:p>
          <a:p>
            <a:r>
              <a:rPr lang="ka-GE" sz="2200" dirty="0">
                <a:latin typeface="BPG Algeti" panose="02000503000000020004" pitchFamily="2" charset="0"/>
                <a:cs typeface="BPG Algeti" panose="02000503000000020004" pitchFamily="2" charset="0"/>
              </a:rPr>
              <a:t> </a:t>
            </a:r>
            <a:endParaRPr lang="en-GB" sz="22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r>
              <a:rPr lang="ka-GE" sz="2200" dirty="0">
                <a:latin typeface="BPG Algeti" panose="02000503000000020004" pitchFamily="2" charset="0"/>
                <a:cs typeface="BPG Algeti" panose="02000503000000020004" pitchFamily="2" charset="0"/>
              </a:rPr>
              <a:t>პჯდ-ში მომსახურეობის ხარისხის სისტემის შეფასება და კლინიკური პროცესების გაზომვა პროექტის ფარგლებში შემუშავებული საინფორმაციო სისტემის მეშვეობით საპილოტე დაწესებულებებში.</a:t>
            </a:r>
          </a:p>
          <a:p>
            <a:endParaRPr lang="en-GB" sz="22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16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Almaty\IMG_028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514730" y="4193191"/>
            <a:ext cx="1417500" cy="1906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 descr="C:\Users\User\Desktop\43620195_2051185528261690_6019498743831724032_n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060003" y="4193191"/>
            <a:ext cx="1417500" cy="1906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C:\Users\User\Desktop\Almaty\IMG_0271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057900" y="1672910"/>
            <a:ext cx="2874330" cy="2188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28604"/>
            <a:ext cx="8680710" cy="990600"/>
          </a:xfrm>
        </p:spPr>
        <p:txBody>
          <a:bodyPr>
            <a:normAutofit/>
          </a:bodyPr>
          <a:lstStyle/>
          <a:p>
            <a:pPr algn="ctr"/>
            <a:r>
              <a:rPr lang="ka-GE" dirty="0">
                <a:solidFill>
                  <a:srgbClr val="C00000"/>
                </a:solidFill>
              </a:rPr>
              <a:t>აქტივობები საერთაშორისო დონეზე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1672910"/>
            <a:ext cx="5612130" cy="4240211"/>
          </a:xfrm>
        </p:spPr>
        <p:txBody>
          <a:bodyPr>
            <a:normAutofit lnSpcReduction="10000"/>
          </a:bodyPr>
          <a:lstStyle/>
          <a:p>
            <a:r>
              <a:rPr lang="ka-GE" sz="2800" dirty="0"/>
              <a:t> ჯანმო-ს პირველადი ჯანდაცვის გლობალურ კონფერენცია 2018 წ. ასტანა, ყაზახეთი</a:t>
            </a:r>
          </a:p>
          <a:p>
            <a:r>
              <a:rPr lang="ka-GE" sz="2800" dirty="0"/>
              <a:t>დამოუკიდებელ სახელმწიფოთა თანამეგობრობის კონფერენცია: “პოლიტიკის, კვლევის, განათლებისა და პრაქტიკის გზაჯვარედინზე პირველად ჯანდაცვაში” – 2018 წ. ალმა-ატა ყაზახეთი</a:t>
            </a:r>
            <a:endParaRPr lang="ka-GE" sz="2800" b="1" dirty="0"/>
          </a:p>
          <a:p>
            <a:pPr>
              <a:buNone/>
            </a:pPr>
            <a:endParaRPr lang="ka-GE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ka-GE" sz="2800" b="1" dirty="0">
                <a:solidFill>
                  <a:srgbClr val="C00000"/>
                </a:solidFill>
              </a:rPr>
              <a:t>ანალიტიკის  ნიმუში - შაქრიანი დიაბეტის მეთვალყურეობა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8734"/>
          </a:xfrm>
        </p:spPr>
        <p:txBody>
          <a:bodyPr>
            <a:normAutofit/>
          </a:bodyPr>
          <a:lstStyle/>
          <a:p>
            <a:r>
              <a:rPr lang="ka-GE" sz="1800" b="1" dirty="0"/>
              <a:t>ყველა დაწესებულებიდან სატესტო რეჟიმში დღემდე  გადმოცემული მონაცემებით: </a:t>
            </a:r>
          </a:p>
          <a:p>
            <a:pPr lvl="1">
              <a:buFont typeface="Wingdings" pitchFamily="2" charset="2"/>
              <a:buChar char="ü"/>
            </a:pPr>
            <a:r>
              <a:rPr lang="ka-GE" sz="1800" dirty="0"/>
              <a:t>სულ 176 ვიზიტი დიაბეტის გამო</a:t>
            </a:r>
          </a:p>
          <a:p>
            <a:pPr lvl="1">
              <a:buFont typeface="Wingdings" pitchFamily="2" charset="2"/>
              <a:buChar char="ü"/>
            </a:pPr>
            <a:r>
              <a:rPr lang="ka-GE" sz="1800" dirty="0"/>
              <a:t>აქედან 150 უნიკალური პაციენტი</a:t>
            </a:r>
            <a:endParaRPr lang="ru-RU" sz="18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57280224"/>
              </p:ext>
            </p:extLst>
          </p:nvPr>
        </p:nvGraphicFramePr>
        <p:xfrm>
          <a:off x="1428728" y="3143248"/>
          <a:ext cx="614366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25" y="978974"/>
            <a:ext cx="4168775" cy="48778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4" name="Group 73"/>
          <p:cNvGrpSpPr/>
          <p:nvPr/>
        </p:nvGrpSpPr>
        <p:grpSpPr>
          <a:xfrm>
            <a:off x="4046739" y="1666692"/>
            <a:ext cx="946115" cy="864638"/>
            <a:chOff x="5395652" y="1079256"/>
            <a:chExt cx="1261486" cy="11528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5652" y="1830588"/>
              <a:ext cx="1261486" cy="401518"/>
            </a:xfrm>
            <a:prstGeom prst="rect">
              <a:avLst/>
            </a:prstGeom>
          </p:spPr>
        </p:pic>
        <p:pic>
          <p:nvPicPr>
            <p:cNvPr id="24" name="Picture 6" descr="Image result for health information system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904" y="1079256"/>
              <a:ext cx="998982" cy="83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Group 74"/>
          <p:cNvGrpSpPr/>
          <p:nvPr/>
        </p:nvGrpSpPr>
        <p:grpSpPr>
          <a:xfrm>
            <a:off x="5925454" y="1666692"/>
            <a:ext cx="749237" cy="864638"/>
            <a:chOff x="7900606" y="1079256"/>
            <a:chExt cx="998982" cy="1152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11572" t="7270" r="13278" b="5018"/>
            <a:stretch/>
          </p:blipFill>
          <p:spPr>
            <a:xfrm>
              <a:off x="8198957" y="1789193"/>
              <a:ext cx="402279" cy="442913"/>
            </a:xfrm>
            <a:prstGeom prst="rect">
              <a:avLst/>
            </a:prstGeom>
          </p:spPr>
        </p:pic>
        <p:pic>
          <p:nvPicPr>
            <p:cNvPr id="25" name="Picture 6" descr="Image result for health information system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606" y="1079256"/>
              <a:ext cx="998982" cy="83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7691123" y="1666693"/>
            <a:ext cx="749237" cy="892904"/>
            <a:chOff x="10254831" y="1079256"/>
            <a:chExt cx="998982" cy="11905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34727" y="1834295"/>
              <a:ext cx="439190" cy="435500"/>
            </a:xfrm>
            <a:prstGeom prst="rect">
              <a:avLst/>
            </a:prstGeom>
          </p:spPr>
        </p:pic>
        <p:pic>
          <p:nvPicPr>
            <p:cNvPr id="27" name="Picture 6" descr="Image result for health information system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4831" y="1079256"/>
              <a:ext cx="998982" cy="83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Image result for healthcare provider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3" y="1112468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625398" y="1666693"/>
            <a:ext cx="830784" cy="892904"/>
            <a:chOff x="833864" y="1079256"/>
            <a:chExt cx="1107712" cy="1190539"/>
          </a:xfrm>
        </p:grpSpPr>
        <p:pic>
          <p:nvPicPr>
            <p:cNvPr id="1030" name="Picture 6" descr="Image result for health information system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29" y="1079256"/>
              <a:ext cx="998982" cy="83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3864" y="1830588"/>
              <a:ext cx="1107712" cy="43920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2818" t="3830" r="1433" b="1"/>
          <a:stretch/>
        </p:blipFill>
        <p:spPr>
          <a:xfrm>
            <a:off x="184671" y="1343025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/>
          <a:srcRect l="2818" t="3830" r="1433" b="1"/>
          <a:stretch/>
        </p:blipFill>
        <p:spPr>
          <a:xfrm>
            <a:off x="1435795" y="1346940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Connector 20"/>
          <p:cNvCxnSpPr/>
          <p:nvPr/>
        </p:nvCxnSpPr>
        <p:spPr>
          <a:xfrm>
            <a:off x="582930" y="1708785"/>
            <a:ext cx="161294" cy="181144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326262" y="1728787"/>
            <a:ext cx="175712" cy="159476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28" idx="2"/>
            <a:endCxn id="1030" idx="0"/>
          </p:cNvCxnSpPr>
          <p:nvPr/>
        </p:nvCxnSpPr>
        <p:spPr>
          <a:xfrm>
            <a:off x="1040790" y="1573582"/>
            <a:ext cx="0" cy="93110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2405675" y="1666693"/>
            <a:ext cx="749237" cy="892904"/>
            <a:chOff x="3207567" y="1079256"/>
            <a:chExt cx="998982" cy="1190539"/>
          </a:xfrm>
        </p:grpSpPr>
        <p:pic>
          <p:nvPicPr>
            <p:cNvPr id="23" name="Picture 6" descr="Image result for health information system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567" y="1079256"/>
              <a:ext cx="998982" cy="83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32471" y="1789193"/>
              <a:ext cx="559803" cy="480602"/>
            </a:xfrm>
            <a:prstGeom prst="rect">
              <a:avLst/>
            </a:prstGeom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/>
          <a:srcRect l="2818" t="3830" r="1433" b="1"/>
          <a:stretch/>
        </p:blipFill>
        <p:spPr>
          <a:xfrm>
            <a:off x="1919953" y="1346489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5" name="Straight Connector 44"/>
          <p:cNvCxnSpPr/>
          <p:nvPr/>
        </p:nvCxnSpPr>
        <p:spPr>
          <a:xfrm>
            <a:off x="2318212" y="1712249"/>
            <a:ext cx="161294" cy="181144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067056" y="1733917"/>
            <a:ext cx="175712" cy="159476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776072" y="1571625"/>
            <a:ext cx="1061" cy="98531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/>
          <a:srcRect l="2818" t="3830" r="1433" b="1"/>
          <a:stretch/>
        </p:blipFill>
        <p:spPr>
          <a:xfrm>
            <a:off x="2547622" y="1114876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" descr="Image result for healthcare provider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79" y="1349444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/>
          <p:nvPr/>
        </p:nvCxnSpPr>
        <p:spPr>
          <a:xfrm>
            <a:off x="4067389" y="1712249"/>
            <a:ext cx="161294" cy="181144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810721" y="1732251"/>
            <a:ext cx="175712" cy="159476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25250" y="1569840"/>
            <a:ext cx="0" cy="100316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9"/>
          <a:srcRect l="2818" t="3830" r="1433" b="1"/>
          <a:stretch/>
        </p:blipFill>
        <p:spPr>
          <a:xfrm>
            <a:off x="4296800" y="1114876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4" descr="Image result for healthcare provider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56" y="1349444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Image result for healthcare provider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42" y="1346871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Connector 58"/>
          <p:cNvCxnSpPr/>
          <p:nvPr/>
        </p:nvCxnSpPr>
        <p:spPr>
          <a:xfrm>
            <a:off x="5844235" y="1715712"/>
            <a:ext cx="161294" cy="181144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587566" y="1735714"/>
            <a:ext cx="175712" cy="159476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02095" y="1580509"/>
            <a:ext cx="0" cy="93110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9"/>
          <a:srcRect l="2818" t="3830" r="1433" b="1"/>
          <a:stretch/>
        </p:blipFill>
        <p:spPr>
          <a:xfrm>
            <a:off x="6073645" y="1118340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4" descr="Image result for healthcare provider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87" y="1350334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9"/>
          <a:srcRect l="2818" t="3830" r="1433" b="1"/>
          <a:stretch/>
        </p:blipFill>
        <p:spPr>
          <a:xfrm>
            <a:off x="6690358" y="1353857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6" name="Straight Connector 65"/>
          <p:cNvCxnSpPr/>
          <p:nvPr/>
        </p:nvCxnSpPr>
        <p:spPr>
          <a:xfrm>
            <a:off x="7608637" y="1719717"/>
            <a:ext cx="161294" cy="181144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351969" y="1739719"/>
            <a:ext cx="175712" cy="159476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2" idx="2"/>
          </p:cNvCxnSpPr>
          <p:nvPr/>
        </p:nvCxnSpPr>
        <p:spPr>
          <a:xfrm flipH="1">
            <a:off x="8066498" y="1579211"/>
            <a:ext cx="1287" cy="98413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0" name="Picture 4" descr="Image result for healthcare provider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90" y="1354339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9"/>
          <a:srcRect l="2818" t="3830" r="1433" b="1"/>
          <a:stretch/>
        </p:blipFill>
        <p:spPr>
          <a:xfrm>
            <a:off x="8454761" y="1357861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4" descr="Image result for healthcare provider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28" y="1118097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eb form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1" y="1825752"/>
            <a:ext cx="431664" cy="431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Image result for web form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43" y="1825752"/>
            <a:ext cx="431664" cy="431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Image result for web form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186" y="1825752"/>
            <a:ext cx="431664" cy="431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Image result for web form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28" y="1828568"/>
            <a:ext cx="431664" cy="431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Image result for web form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97" y="1825752"/>
            <a:ext cx="431664" cy="431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6671" y="976583"/>
            <a:ext cx="4168776" cy="4882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62" y="978974"/>
            <a:ext cx="4168776" cy="48778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05" y="983760"/>
            <a:ext cx="4168776" cy="48778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15" y="978974"/>
            <a:ext cx="4168776" cy="48778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67220" y="902672"/>
            <a:ext cx="31598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700" b="1" dirty="0" err="1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პჯდ</a:t>
            </a:r>
            <a:r>
              <a:rPr lang="ka-GE" sz="2700" b="1" dirty="0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 პროვაიდერები</a:t>
            </a:r>
            <a:endParaRPr lang="en-US" sz="2700" b="1" dirty="0">
              <a:solidFill>
                <a:srgbClr val="7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950790" y="115190"/>
            <a:ext cx="2405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700" b="1" dirty="0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ოჯახის ექიმები</a:t>
            </a:r>
            <a:endParaRPr lang="en-US" sz="2700" b="1" dirty="0">
              <a:solidFill>
                <a:srgbClr val="7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07257" y="3187768"/>
            <a:ext cx="186942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250" b="1" dirty="0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ფლოუშიტები</a:t>
            </a:r>
            <a:endParaRPr lang="en-US" sz="2250" b="1" dirty="0">
              <a:solidFill>
                <a:srgbClr val="7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0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1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7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9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1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7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9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1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3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7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9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1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3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7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9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1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3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5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7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9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1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63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75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7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44062 -0.27408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-13704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25078 -0.26945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9" y="-1347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1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0.05547 -0.27407 " pathEditMode="relative" rAng="0" ptsTypes="AA">
                                      <p:cBhvr>
                                        <p:cTn id="20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-13704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7" dur="1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0.13034 -0.26528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326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1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33373 -0.26783 " pathEditMode="relative" rAng="0" ptsTypes="AA">
                                      <p:cBhvr>
                                        <p:cTn id="22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0" y="-13403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1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8" grpId="0"/>
      <p:bldP spid="98" grpId="1"/>
      <p:bldP spid="99" grpId="0"/>
      <p:bldP spid="9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4046739" y="1666692"/>
            <a:ext cx="946115" cy="864638"/>
            <a:chOff x="5395652" y="1079256"/>
            <a:chExt cx="1261486" cy="11528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652" y="1830588"/>
              <a:ext cx="1261486" cy="401518"/>
            </a:xfrm>
            <a:prstGeom prst="rect">
              <a:avLst/>
            </a:prstGeom>
          </p:spPr>
        </p:pic>
        <p:pic>
          <p:nvPicPr>
            <p:cNvPr id="24" name="Picture 6" descr="Image result for health information system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904" y="1079256"/>
              <a:ext cx="998982" cy="83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Group 74"/>
          <p:cNvGrpSpPr/>
          <p:nvPr/>
        </p:nvGrpSpPr>
        <p:grpSpPr>
          <a:xfrm>
            <a:off x="5925454" y="1666692"/>
            <a:ext cx="749237" cy="864638"/>
            <a:chOff x="7900606" y="1079256"/>
            <a:chExt cx="998982" cy="1152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11572" t="7270" r="13278" b="5018"/>
            <a:stretch/>
          </p:blipFill>
          <p:spPr>
            <a:xfrm>
              <a:off x="8198957" y="1789193"/>
              <a:ext cx="402279" cy="442913"/>
            </a:xfrm>
            <a:prstGeom prst="rect">
              <a:avLst/>
            </a:prstGeom>
          </p:spPr>
        </p:pic>
        <p:pic>
          <p:nvPicPr>
            <p:cNvPr id="25" name="Picture 6" descr="Image result for health information system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606" y="1079256"/>
              <a:ext cx="998982" cy="83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7691123" y="1666693"/>
            <a:ext cx="749237" cy="892904"/>
            <a:chOff x="10254831" y="1079256"/>
            <a:chExt cx="998982" cy="11905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34727" y="1834295"/>
              <a:ext cx="439190" cy="435500"/>
            </a:xfrm>
            <a:prstGeom prst="rect">
              <a:avLst/>
            </a:prstGeom>
          </p:spPr>
        </p:pic>
        <p:pic>
          <p:nvPicPr>
            <p:cNvPr id="27" name="Picture 6" descr="Image result for health information system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4831" y="1079256"/>
              <a:ext cx="998982" cy="83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Image result for healthcare provid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3" y="1112468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625398" y="1666693"/>
            <a:ext cx="830784" cy="892904"/>
            <a:chOff x="833864" y="1079256"/>
            <a:chExt cx="1107712" cy="1190539"/>
          </a:xfrm>
        </p:grpSpPr>
        <p:pic>
          <p:nvPicPr>
            <p:cNvPr id="1030" name="Picture 6" descr="Image result for health information system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29" y="1079256"/>
              <a:ext cx="998982" cy="83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3864" y="1830588"/>
              <a:ext cx="1107712" cy="43920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2818" t="3830" r="1433" b="1"/>
          <a:stretch/>
        </p:blipFill>
        <p:spPr>
          <a:xfrm>
            <a:off x="184671" y="1343025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l="2818" t="3830" r="1433" b="1"/>
          <a:stretch/>
        </p:blipFill>
        <p:spPr>
          <a:xfrm>
            <a:off x="1435795" y="1346940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Connector 20"/>
          <p:cNvCxnSpPr/>
          <p:nvPr/>
        </p:nvCxnSpPr>
        <p:spPr>
          <a:xfrm>
            <a:off x="582930" y="1708785"/>
            <a:ext cx="161294" cy="181144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326262" y="1728787"/>
            <a:ext cx="175712" cy="159476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28" idx="2"/>
            <a:endCxn id="1030" idx="0"/>
          </p:cNvCxnSpPr>
          <p:nvPr/>
        </p:nvCxnSpPr>
        <p:spPr>
          <a:xfrm>
            <a:off x="1040790" y="1573582"/>
            <a:ext cx="0" cy="93110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2405675" y="1666693"/>
            <a:ext cx="749237" cy="892904"/>
            <a:chOff x="3207567" y="1079256"/>
            <a:chExt cx="998982" cy="1190539"/>
          </a:xfrm>
        </p:grpSpPr>
        <p:pic>
          <p:nvPicPr>
            <p:cNvPr id="23" name="Picture 6" descr="Image result for health information system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567" y="1079256"/>
              <a:ext cx="998982" cy="83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32471" y="1789193"/>
              <a:ext cx="559803" cy="480602"/>
            </a:xfrm>
            <a:prstGeom prst="rect">
              <a:avLst/>
            </a:prstGeom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8"/>
          <a:srcRect l="2818" t="3830" r="1433" b="1"/>
          <a:stretch/>
        </p:blipFill>
        <p:spPr>
          <a:xfrm>
            <a:off x="1919953" y="1346489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5" name="Straight Connector 44"/>
          <p:cNvCxnSpPr/>
          <p:nvPr/>
        </p:nvCxnSpPr>
        <p:spPr>
          <a:xfrm>
            <a:off x="2318212" y="1712249"/>
            <a:ext cx="161294" cy="181144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067056" y="1733917"/>
            <a:ext cx="175712" cy="159476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776072" y="1571625"/>
            <a:ext cx="1061" cy="98531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8"/>
          <a:srcRect l="2818" t="3830" r="1433" b="1"/>
          <a:stretch/>
        </p:blipFill>
        <p:spPr>
          <a:xfrm>
            <a:off x="2547622" y="1114876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" descr="Image result for healthcare provid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79" y="1349444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/>
          <p:nvPr/>
        </p:nvCxnSpPr>
        <p:spPr>
          <a:xfrm>
            <a:off x="4067389" y="1712249"/>
            <a:ext cx="161294" cy="181144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810721" y="1732251"/>
            <a:ext cx="175712" cy="159476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25250" y="1569840"/>
            <a:ext cx="0" cy="100316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/>
          <a:srcRect l="2818" t="3830" r="1433" b="1"/>
          <a:stretch/>
        </p:blipFill>
        <p:spPr>
          <a:xfrm>
            <a:off x="4296800" y="1114876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4" descr="Image result for healthcare provid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56" y="1349444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Image result for healthcare provid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42" y="1346871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Connector 58"/>
          <p:cNvCxnSpPr/>
          <p:nvPr/>
        </p:nvCxnSpPr>
        <p:spPr>
          <a:xfrm>
            <a:off x="5844235" y="1715712"/>
            <a:ext cx="161294" cy="181144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587566" y="1735714"/>
            <a:ext cx="175712" cy="159476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02095" y="1580509"/>
            <a:ext cx="0" cy="93110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8"/>
          <a:srcRect l="2818" t="3830" r="1433" b="1"/>
          <a:stretch/>
        </p:blipFill>
        <p:spPr>
          <a:xfrm>
            <a:off x="6073645" y="1118340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4" descr="Image result for healthcare provid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87" y="1350334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8"/>
          <a:srcRect l="2818" t="3830" r="1433" b="1"/>
          <a:stretch/>
        </p:blipFill>
        <p:spPr>
          <a:xfrm>
            <a:off x="6690358" y="1353857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6" name="Straight Connector 65"/>
          <p:cNvCxnSpPr/>
          <p:nvPr/>
        </p:nvCxnSpPr>
        <p:spPr>
          <a:xfrm>
            <a:off x="7608637" y="1719717"/>
            <a:ext cx="161294" cy="181144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351969" y="1739719"/>
            <a:ext cx="175712" cy="159476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2" idx="2"/>
          </p:cNvCxnSpPr>
          <p:nvPr/>
        </p:nvCxnSpPr>
        <p:spPr>
          <a:xfrm flipH="1">
            <a:off x="8066498" y="1579211"/>
            <a:ext cx="1287" cy="98413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0" name="Picture 4" descr="Image result for healthcare provid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90" y="1354339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8"/>
          <a:srcRect l="2818" t="3830" r="1433" b="1"/>
          <a:stretch/>
        </p:blipFill>
        <p:spPr>
          <a:xfrm>
            <a:off x="8454761" y="1357861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4" descr="Image result for healthcare provid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28" y="1118097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Striped Right Arrow 76"/>
          <p:cNvSpPr/>
          <p:nvPr/>
        </p:nvSpPr>
        <p:spPr>
          <a:xfrm rot="5400000">
            <a:off x="840892" y="1643650"/>
            <a:ext cx="399795" cy="395006"/>
          </a:xfrm>
          <a:prstGeom prst="striped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Striped Right Arrow 81"/>
          <p:cNvSpPr/>
          <p:nvPr/>
        </p:nvSpPr>
        <p:spPr>
          <a:xfrm rot="5400000">
            <a:off x="2584382" y="1643650"/>
            <a:ext cx="399795" cy="395006"/>
          </a:xfrm>
          <a:prstGeom prst="striped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Striped Right Arrow 82"/>
          <p:cNvSpPr/>
          <p:nvPr/>
        </p:nvSpPr>
        <p:spPr>
          <a:xfrm rot="5400000">
            <a:off x="4328378" y="1643650"/>
            <a:ext cx="399795" cy="395006"/>
          </a:xfrm>
          <a:prstGeom prst="striped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Striped Right Arrow 83"/>
          <p:cNvSpPr/>
          <p:nvPr/>
        </p:nvSpPr>
        <p:spPr>
          <a:xfrm rot="5400000">
            <a:off x="6108248" y="1658066"/>
            <a:ext cx="399795" cy="395006"/>
          </a:xfrm>
          <a:prstGeom prst="striped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Striped Right Arrow 84"/>
          <p:cNvSpPr/>
          <p:nvPr/>
        </p:nvSpPr>
        <p:spPr>
          <a:xfrm rot="5400000">
            <a:off x="7865844" y="1663166"/>
            <a:ext cx="399795" cy="395006"/>
          </a:xfrm>
          <a:prstGeom prst="striped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26" name="Picture 2" descr="Image result for web form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1" y="1825752"/>
            <a:ext cx="431664" cy="431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Image result for web form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43" y="1825752"/>
            <a:ext cx="431664" cy="431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Image result for web form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186" y="1825752"/>
            <a:ext cx="431664" cy="431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Image result for web form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28" y="1828568"/>
            <a:ext cx="431664" cy="431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Image result for web form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97" y="1825752"/>
            <a:ext cx="431664" cy="431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1445" y="2550523"/>
            <a:ext cx="1130438" cy="50783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a-GE" sz="1350" dirty="0">
                <a:solidFill>
                  <a:srgbClr val="C00000"/>
                </a:solidFill>
                <a:latin typeface="BPG Algeti" panose="02000503000000020004" pitchFamily="2" charset="0"/>
                <a:ea typeface="Cambria" panose="02040503050406030204" pitchFamily="18" charset="0"/>
                <a:cs typeface="BPG Algeti" panose="02000503000000020004" pitchFamily="2" charset="0"/>
              </a:rPr>
              <a:t>მონაცემების</a:t>
            </a:r>
            <a:br>
              <a:rPr lang="ka-GE" sz="1350" dirty="0">
                <a:solidFill>
                  <a:srgbClr val="C00000"/>
                </a:solidFill>
                <a:latin typeface="BPG Algeti" panose="02000503000000020004" pitchFamily="2" charset="0"/>
                <a:ea typeface="Cambria" panose="02040503050406030204" pitchFamily="18" charset="0"/>
                <a:cs typeface="BPG Algeti" panose="02000503000000020004" pitchFamily="2" charset="0"/>
              </a:rPr>
            </a:br>
            <a:r>
              <a:rPr lang="ka-GE" sz="1350" dirty="0">
                <a:solidFill>
                  <a:srgbClr val="C00000"/>
                </a:solidFill>
                <a:latin typeface="BPG Algeti" panose="02000503000000020004" pitchFamily="2" charset="0"/>
                <a:ea typeface="Cambria" panose="02040503050406030204" pitchFamily="18" charset="0"/>
                <a:cs typeface="BPG Algeti" panose="02000503000000020004" pitchFamily="2" charset="0"/>
              </a:rPr>
              <a:t>ვალიდაცია</a:t>
            </a:r>
            <a:endParaRPr lang="en-US" sz="1350" dirty="0">
              <a:solidFill>
                <a:srgbClr val="C00000"/>
              </a:solidFill>
              <a:latin typeface="BPG Algeti" panose="02000503000000020004" pitchFamily="2" charset="0"/>
              <a:ea typeface="Cambria" panose="02040503050406030204" pitchFamily="18" charset="0"/>
              <a:cs typeface="BPG Algeti" panose="02000503000000020004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047148" y="2553608"/>
            <a:ext cx="1130438" cy="50783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a-GE" sz="1350" dirty="0">
                <a:solidFill>
                  <a:srgbClr val="C00000"/>
                </a:solidFill>
                <a:latin typeface="BPG Algeti" panose="02000503000000020004" pitchFamily="2" charset="0"/>
                <a:ea typeface="Cambria" panose="02040503050406030204" pitchFamily="18" charset="0"/>
                <a:cs typeface="BPG Algeti" panose="02000503000000020004" pitchFamily="2" charset="0"/>
              </a:rPr>
              <a:t>მონაცემების</a:t>
            </a:r>
            <a:br>
              <a:rPr lang="ka-GE" sz="1350" dirty="0">
                <a:solidFill>
                  <a:srgbClr val="C00000"/>
                </a:solidFill>
                <a:latin typeface="BPG Algeti" panose="02000503000000020004" pitchFamily="2" charset="0"/>
                <a:ea typeface="Cambria" panose="02040503050406030204" pitchFamily="18" charset="0"/>
                <a:cs typeface="BPG Algeti" panose="02000503000000020004" pitchFamily="2" charset="0"/>
              </a:rPr>
            </a:br>
            <a:r>
              <a:rPr lang="ka-GE" sz="1350" dirty="0">
                <a:solidFill>
                  <a:srgbClr val="C00000"/>
                </a:solidFill>
                <a:latin typeface="BPG Algeti" panose="02000503000000020004" pitchFamily="2" charset="0"/>
                <a:ea typeface="Cambria" panose="02040503050406030204" pitchFamily="18" charset="0"/>
                <a:cs typeface="BPG Algeti" panose="02000503000000020004" pitchFamily="2" charset="0"/>
              </a:rPr>
              <a:t>ვალიდაცია</a:t>
            </a:r>
            <a:endParaRPr lang="en-US" sz="1350" dirty="0">
              <a:solidFill>
                <a:srgbClr val="C00000"/>
              </a:solidFill>
              <a:latin typeface="BPG Algeti" panose="02000503000000020004" pitchFamily="2" charset="0"/>
              <a:ea typeface="Cambria" panose="02040503050406030204" pitchFamily="18" charset="0"/>
              <a:cs typeface="BPG Algeti" panose="02000503000000020004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758701" y="2533044"/>
            <a:ext cx="1130438" cy="50783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a-GE" sz="1350" dirty="0">
                <a:solidFill>
                  <a:srgbClr val="C00000"/>
                </a:solidFill>
                <a:latin typeface="BPG Algeti" panose="02000503000000020004" pitchFamily="2" charset="0"/>
                <a:ea typeface="Cambria" panose="02040503050406030204" pitchFamily="18" charset="0"/>
                <a:cs typeface="BPG Algeti" panose="02000503000000020004" pitchFamily="2" charset="0"/>
              </a:rPr>
              <a:t>მონაცემების</a:t>
            </a:r>
            <a:br>
              <a:rPr lang="ka-GE" sz="1350" dirty="0">
                <a:solidFill>
                  <a:srgbClr val="C00000"/>
                </a:solidFill>
                <a:latin typeface="BPG Algeti" panose="02000503000000020004" pitchFamily="2" charset="0"/>
                <a:ea typeface="Cambria" panose="02040503050406030204" pitchFamily="18" charset="0"/>
                <a:cs typeface="BPG Algeti" panose="02000503000000020004" pitchFamily="2" charset="0"/>
              </a:rPr>
            </a:br>
            <a:r>
              <a:rPr lang="ka-GE" sz="1350" dirty="0">
                <a:solidFill>
                  <a:srgbClr val="C00000"/>
                </a:solidFill>
                <a:latin typeface="BPG Algeti" panose="02000503000000020004" pitchFamily="2" charset="0"/>
                <a:ea typeface="Cambria" panose="02040503050406030204" pitchFamily="18" charset="0"/>
                <a:cs typeface="BPG Algeti" panose="02000503000000020004" pitchFamily="2" charset="0"/>
              </a:rPr>
              <a:t>ვალიდაცია</a:t>
            </a:r>
            <a:endParaRPr lang="en-US" sz="1350" dirty="0">
              <a:solidFill>
                <a:srgbClr val="C00000"/>
              </a:solidFill>
              <a:latin typeface="BPG Algeti" panose="02000503000000020004" pitchFamily="2" charset="0"/>
              <a:ea typeface="Cambria" panose="02040503050406030204" pitchFamily="18" charset="0"/>
              <a:cs typeface="BPG Algeti" panose="02000503000000020004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94546" y="2492780"/>
            <a:ext cx="1130438" cy="50783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a-GE" sz="1350" dirty="0">
                <a:solidFill>
                  <a:srgbClr val="C00000"/>
                </a:solidFill>
                <a:latin typeface="BPG Algeti" panose="02000503000000020004" pitchFamily="2" charset="0"/>
                <a:ea typeface="Cambria" panose="02040503050406030204" pitchFamily="18" charset="0"/>
                <a:cs typeface="BPG Algeti" panose="02000503000000020004" pitchFamily="2" charset="0"/>
              </a:rPr>
              <a:t>მონაცემების</a:t>
            </a:r>
            <a:br>
              <a:rPr lang="ka-GE" sz="1350" dirty="0">
                <a:solidFill>
                  <a:srgbClr val="C00000"/>
                </a:solidFill>
                <a:latin typeface="BPG Algeti" panose="02000503000000020004" pitchFamily="2" charset="0"/>
                <a:ea typeface="Cambria" panose="02040503050406030204" pitchFamily="18" charset="0"/>
                <a:cs typeface="BPG Algeti" panose="02000503000000020004" pitchFamily="2" charset="0"/>
              </a:rPr>
            </a:br>
            <a:r>
              <a:rPr lang="ka-GE" sz="1350" dirty="0">
                <a:solidFill>
                  <a:srgbClr val="C00000"/>
                </a:solidFill>
                <a:latin typeface="BPG Algeti" panose="02000503000000020004" pitchFamily="2" charset="0"/>
                <a:ea typeface="Cambria" panose="02040503050406030204" pitchFamily="18" charset="0"/>
                <a:cs typeface="BPG Algeti" panose="02000503000000020004" pitchFamily="2" charset="0"/>
              </a:rPr>
              <a:t>ვალიდაცია</a:t>
            </a:r>
            <a:endParaRPr lang="en-US" sz="1350" dirty="0">
              <a:solidFill>
                <a:srgbClr val="C00000"/>
              </a:solidFill>
              <a:latin typeface="BPG Algeti" panose="02000503000000020004" pitchFamily="2" charset="0"/>
              <a:ea typeface="Cambria" panose="02040503050406030204" pitchFamily="18" charset="0"/>
              <a:cs typeface="BPG Algeti" panose="02000503000000020004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081410" y="5476319"/>
            <a:ext cx="33586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BPG Algeti" panose="02000503000000020004" pitchFamily="2" charset="0"/>
              </a:rPr>
              <a:t>PHC Data Collector</a:t>
            </a:r>
          </a:p>
        </p:txBody>
      </p:sp>
      <p:pic>
        <p:nvPicPr>
          <p:cNvPr id="3" name="Picture 2" descr="Image result for windows application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7" y="3037335"/>
            <a:ext cx="769943" cy="7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Image result for windows application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85" y="3037335"/>
            <a:ext cx="769943" cy="7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 descr="Image result for windows application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882" y="3039952"/>
            <a:ext cx="769943" cy="7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 descr="Image result for windows application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37" y="3042102"/>
            <a:ext cx="769943" cy="7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Image result for windows application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65" y="3042102"/>
            <a:ext cx="769943" cy="7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1617439" y="3263657"/>
            <a:ext cx="684803" cy="30008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&lt;HL7&gt;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338023" y="3262430"/>
            <a:ext cx="684803" cy="30008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&lt;HL7&gt;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083882" y="3262430"/>
            <a:ext cx="684803" cy="30008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&lt;HL7&gt;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55061" y="3262430"/>
            <a:ext cx="684803" cy="30008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&lt;HL7&gt;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" y="135907"/>
            <a:ext cx="8849503" cy="5302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01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2.08333E-6 0.135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8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48148E-6 L 2.91667E-6 0.135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9167E-6 -1.48148E-6 L -2.29167E-6 0.1358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8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7.40741E-7 L -3.75E-6 0.135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8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5E-6 3.33333E-6 L -1.25E-6 0.135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8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2" grpId="0"/>
      <p:bldP spid="89" grpId="0"/>
      <p:bldP spid="90" grpId="0"/>
      <p:bldP spid="91" grpId="0"/>
      <p:bldP spid="92" grpId="0"/>
      <p:bldP spid="78" grpId="0"/>
      <p:bldP spid="80" grpId="0"/>
      <p:bldP spid="81" grpId="0"/>
      <p:bldP spid="8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B32CFE-81E4-4CBC-9EC2-0C4B027A77E2}"/>
              </a:ext>
            </a:extLst>
          </p:cNvPr>
          <p:cNvSpPr txBox="1"/>
          <p:nvPr/>
        </p:nvSpPr>
        <p:spPr>
          <a:xfrm>
            <a:off x="1500790" y="2346169"/>
            <a:ext cx="61863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0D56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PHC Data Warehouse</a:t>
            </a:r>
          </a:p>
          <a:p>
            <a:pPr algn="ctr"/>
            <a:r>
              <a:rPr lang="ka-GE" sz="5400" b="1" dirty="0">
                <a:solidFill>
                  <a:srgbClr val="0D56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ტექნიკური პროცესი</a:t>
            </a:r>
            <a:endParaRPr lang="en-US" sz="5400" b="1" dirty="0">
              <a:solidFill>
                <a:srgbClr val="0D568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4670" y="1112468"/>
            <a:ext cx="8731205" cy="2699577"/>
            <a:chOff x="246227" y="340290"/>
            <a:chExt cx="11641606" cy="3599436"/>
          </a:xfrm>
        </p:grpSpPr>
        <p:grpSp>
          <p:nvGrpSpPr>
            <p:cNvPr id="74" name="Group 73"/>
            <p:cNvGrpSpPr/>
            <p:nvPr/>
          </p:nvGrpSpPr>
          <p:grpSpPr>
            <a:xfrm>
              <a:off x="5395652" y="1079256"/>
              <a:ext cx="1261486" cy="1152850"/>
              <a:chOff x="5395652" y="1079256"/>
              <a:chExt cx="1261486" cy="115285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5652" y="1830588"/>
                <a:ext cx="1261486" cy="401518"/>
              </a:xfrm>
              <a:prstGeom prst="rect">
                <a:avLst/>
              </a:prstGeom>
            </p:spPr>
          </p:pic>
          <p:pic>
            <p:nvPicPr>
              <p:cNvPr id="24" name="Picture 6" descr="Image result for health information system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6904" y="1079256"/>
                <a:ext cx="998982" cy="835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5" name="Group 74"/>
            <p:cNvGrpSpPr/>
            <p:nvPr/>
          </p:nvGrpSpPr>
          <p:grpSpPr>
            <a:xfrm>
              <a:off x="7900606" y="1079256"/>
              <a:ext cx="998982" cy="1152850"/>
              <a:chOff x="7900606" y="1079256"/>
              <a:chExt cx="998982" cy="115285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/>
              <a:srcRect l="11572" t="7270" r="13278" b="5018"/>
              <a:stretch/>
            </p:blipFill>
            <p:spPr>
              <a:xfrm>
                <a:off x="8198957" y="1789193"/>
                <a:ext cx="402279" cy="442913"/>
              </a:xfrm>
              <a:prstGeom prst="rect">
                <a:avLst/>
              </a:prstGeom>
            </p:spPr>
          </p:pic>
          <p:pic>
            <p:nvPicPr>
              <p:cNvPr id="25" name="Picture 6" descr="Image result for health information system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0606" y="1079256"/>
                <a:ext cx="998982" cy="835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10254831" y="1079256"/>
              <a:ext cx="998982" cy="1190539"/>
              <a:chOff x="10254831" y="1079256"/>
              <a:chExt cx="998982" cy="119053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34727" y="1834295"/>
                <a:ext cx="439190" cy="435500"/>
              </a:xfrm>
              <a:prstGeom prst="rect">
                <a:avLst/>
              </a:prstGeom>
            </p:spPr>
          </p:pic>
          <p:pic>
            <p:nvPicPr>
              <p:cNvPr id="27" name="Picture 6" descr="Image result for health information system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4831" y="1079256"/>
                <a:ext cx="998982" cy="835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8" name="Picture 4" descr="Image result for healthcare provider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310" y="340290"/>
              <a:ext cx="614819" cy="6148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50"/>
            <p:cNvGrpSpPr/>
            <p:nvPr/>
          </p:nvGrpSpPr>
          <p:grpSpPr>
            <a:xfrm>
              <a:off x="833864" y="1079256"/>
              <a:ext cx="1107712" cy="1190539"/>
              <a:chOff x="833864" y="1079256"/>
              <a:chExt cx="1107712" cy="1190539"/>
            </a:xfrm>
          </p:grpSpPr>
          <p:pic>
            <p:nvPicPr>
              <p:cNvPr id="1030" name="Picture 6" descr="Image result for health information system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229" y="1079256"/>
                <a:ext cx="998982" cy="835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3864" y="1830588"/>
                <a:ext cx="1107712" cy="439207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/>
            <a:srcRect l="2818" t="3830" r="1433" b="1"/>
            <a:stretch/>
          </p:blipFill>
          <p:spPr>
            <a:xfrm>
              <a:off x="246227" y="647700"/>
              <a:ext cx="614819" cy="615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9"/>
            <a:srcRect l="2818" t="3830" r="1433" b="1"/>
            <a:stretch/>
          </p:blipFill>
          <p:spPr>
            <a:xfrm>
              <a:off x="1914393" y="652919"/>
              <a:ext cx="614819" cy="615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777240" y="1135380"/>
              <a:ext cx="215058" cy="241525"/>
            </a:xfrm>
            <a:prstGeom prst="line">
              <a:avLst/>
            </a:prstGeom>
            <a:ln w="20320">
              <a:solidFill>
                <a:srgbClr val="1C0075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768348" y="1162050"/>
              <a:ext cx="234283" cy="212634"/>
            </a:xfrm>
            <a:prstGeom prst="line">
              <a:avLst/>
            </a:prstGeom>
            <a:ln w="20320">
              <a:solidFill>
                <a:srgbClr val="1C0075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028" idx="2"/>
              <a:endCxn id="1030" idx="0"/>
            </p:cNvCxnSpPr>
            <p:nvPr/>
          </p:nvCxnSpPr>
          <p:spPr>
            <a:xfrm>
              <a:off x="1387720" y="955109"/>
              <a:ext cx="0" cy="124147"/>
            </a:xfrm>
            <a:prstGeom prst="line">
              <a:avLst/>
            </a:prstGeom>
            <a:ln w="20320">
              <a:solidFill>
                <a:srgbClr val="0D5682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3207567" y="1079256"/>
              <a:ext cx="998982" cy="1190539"/>
              <a:chOff x="3207567" y="1079256"/>
              <a:chExt cx="998982" cy="1190539"/>
            </a:xfrm>
          </p:grpSpPr>
          <p:pic>
            <p:nvPicPr>
              <p:cNvPr id="23" name="Picture 6" descr="Image result for health information system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567" y="1079256"/>
                <a:ext cx="998982" cy="835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32471" y="1789193"/>
                <a:ext cx="559803" cy="480602"/>
              </a:xfrm>
              <a:prstGeom prst="rect">
                <a:avLst/>
              </a:prstGeom>
            </p:spPr>
          </p:pic>
        </p:grp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/>
            <a:srcRect l="2818" t="3830" r="1433" b="1"/>
            <a:stretch/>
          </p:blipFill>
          <p:spPr>
            <a:xfrm>
              <a:off x="2559936" y="652318"/>
              <a:ext cx="614819" cy="615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45" name="Straight Connector 44"/>
            <p:cNvCxnSpPr/>
            <p:nvPr/>
          </p:nvCxnSpPr>
          <p:spPr>
            <a:xfrm>
              <a:off x="3090949" y="1139998"/>
              <a:ext cx="215058" cy="241525"/>
            </a:xfrm>
            <a:prstGeom prst="line">
              <a:avLst/>
            </a:prstGeom>
            <a:ln w="20320">
              <a:solidFill>
                <a:srgbClr val="1C0075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089407" y="1168889"/>
              <a:ext cx="234283" cy="212634"/>
            </a:xfrm>
            <a:prstGeom prst="line">
              <a:avLst/>
            </a:prstGeom>
            <a:ln w="20320">
              <a:solidFill>
                <a:srgbClr val="0D5682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701429" y="952500"/>
              <a:ext cx="1415" cy="131374"/>
            </a:xfrm>
            <a:prstGeom prst="line">
              <a:avLst/>
            </a:prstGeom>
            <a:ln w="20320">
              <a:solidFill>
                <a:srgbClr val="1C0075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9"/>
            <a:srcRect l="2818" t="3830" r="1433" b="1"/>
            <a:stretch/>
          </p:blipFill>
          <p:spPr>
            <a:xfrm>
              <a:off x="3396829" y="343501"/>
              <a:ext cx="614819" cy="615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Picture 4" descr="Image result for healthcare provider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104" y="656258"/>
              <a:ext cx="614819" cy="6148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Straight Connector 52"/>
            <p:cNvCxnSpPr/>
            <p:nvPr/>
          </p:nvCxnSpPr>
          <p:spPr>
            <a:xfrm>
              <a:off x="5423186" y="1139998"/>
              <a:ext cx="215058" cy="241525"/>
            </a:xfrm>
            <a:prstGeom prst="line">
              <a:avLst/>
            </a:prstGeom>
            <a:ln w="20320">
              <a:solidFill>
                <a:srgbClr val="0D5682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414294" y="1166668"/>
              <a:ext cx="234283" cy="212634"/>
            </a:xfrm>
            <a:prstGeom prst="line">
              <a:avLst/>
            </a:prstGeom>
            <a:ln w="20320">
              <a:solidFill>
                <a:srgbClr val="0D5682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033666" y="950119"/>
              <a:ext cx="0" cy="133755"/>
            </a:xfrm>
            <a:prstGeom prst="line">
              <a:avLst/>
            </a:prstGeom>
            <a:ln w="20320">
              <a:solidFill>
                <a:srgbClr val="1C0075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9"/>
            <a:srcRect l="2818" t="3830" r="1433" b="1"/>
            <a:stretch/>
          </p:blipFill>
          <p:spPr>
            <a:xfrm>
              <a:off x="5729066" y="343501"/>
              <a:ext cx="614819" cy="615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Picture 4" descr="Image result for healthcare provider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341" y="656258"/>
              <a:ext cx="614819" cy="6148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Image result for healthcare provider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455" y="652827"/>
              <a:ext cx="614819" cy="6148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9" name="Straight Connector 58"/>
            <p:cNvCxnSpPr/>
            <p:nvPr/>
          </p:nvCxnSpPr>
          <p:spPr>
            <a:xfrm>
              <a:off x="7792313" y="1144616"/>
              <a:ext cx="215058" cy="241525"/>
            </a:xfrm>
            <a:prstGeom prst="line">
              <a:avLst/>
            </a:prstGeom>
            <a:ln w="20320">
              <a:solidFill>
                <a:srgbClr val="0D5682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8783421" y="1171286"/>
              <a:ext cx="234283" cy="212634"/>
            </a:xfrm>
            <a:prstGeom prst="line">
              <a:avLst/>
            </a:prstGeom>
            <a:ln w="20320">
              <a:solidFill>
                <a:srgbClr val="1C0075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402793" y="964345"/>
              <a:ext cx="0" cy="124147"/>
            </a:xfrm>
            <a:prstGeom prst="line">
              <a:avLst/>
            </a:prstGeom>
            <a:ln w="20320">
              <a:solidFill>
                <a:srgbClr val="1C0075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/>
            <a:srcRect l="2818" t="3830" r="1433" b="1"/>
            <a:stretch/>
          </p:blipFill>
          <p:spPr>
            <a:xfrm>
              <a:off x="8098193" y="348119"/>
              <a:ext cx="614819" cy="615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4" name="Picture 4" descr="Image result for healthcare provider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582" y="657445"/>
              <a:ext cx="614819" cy="6148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9"/>
            <a:srcRect l="2818" t="3830" r="1433" b="1"/>
            <a:stretch/>
          </p:blipFill>
          <p:spPr>
            <a:xfrm>
              <a:off x="8920477" y="662142"/>
              <a:ext cx="614819" cy="615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66" name="Straight Connector 65"/>
            <p:cNvCxnSpPr/>
            <p:nvPr/>
          </p:nvCxnSpPr>
          <p:spPr>
            <a:xfrm>
              <a:off x="10144850" y="1149955"/>
              <a:ext cx="215058" cy="241525"/>
            </a:xfrm>
            <a:prstGeom prst="line">
              <a:avLst/>
            </a:prstGeom>
            <a:ln w="20320">
              <a:solidFill>
                <a:srgbClr val="0D5682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11135958" y="1176625"/>
              <a:ext cx="234283" cy="212634"/>
            </a:xfrm>
            <a:prstGeom prst="line">
              <a:avLst/>
            </a:prstGeom>
            <a:ln w="20320">
              <a:solidFill>
                <a:srgbClr val="1C0075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72" idx="2"/>
            </p:cNvCxnSpPr>
            <p:nvPr/>
          </p:nvCxnSpPr>
          <p:spPr>
            <a:xfrm flipH="1">
              <a:off x="10755330" y="962614"/>
              <a:ext cx="1716" cy="131217"/>
            </a:xfrm>
            <a:prstGeom prst="line">
              <a:avLst/>
            </a:prstGeom>
            <a:ln w="20320">
              <a:solidFill>
                <a:srgbClr val="0D5682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70" name="Picture 4" descr="Image result for healthcare provider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8119" y="662784"/>
              <a:ext cx="614819" cy="6148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9"/>
            <a:srcRect l="2818" t="3830" r="1433" b="1"/>
            <a:stretch/>
          </p:blipFill>
          <p:spPr>
            <a:xfrm>
              <a:off x="11273014" y="667481"/>
              <a:ext cx="614819" cy="615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2" name="Picture 4" descr="Image result for healthcare provider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9636" y="347795"/>
              <a:ext cx="614819" cy="6148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 result for web form ic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55" y="1291336"/>
              <a:ext cx="575552" cy="5755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Image result for web form ic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324" y="1291336"/>
              <a:ext cx="575552" cy="5755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Image result for web form ic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914" y="1291336"/>
              <a:ext cx="575552" cy="5755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Image result for web form ic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171" y="1295090"/>
              <a:ext cx="575552" cy="5755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Image result for web form ic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5862" y="1291336"/>
              <a:ext cx="575552" cy="5755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windows application ico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15" y="2906779"/>
              <a:ext cx="1026591" cy="1026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 descr="Image result for windows application ico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2379" y="2906779"/>
              <a:ext cx="1026591" cy="1026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Image result for windows application ico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842" y="2910269"/>
              <a:ext cx="1026591" cy="1026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5" descr="Image result for windows application ico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715" y="2913135"/>
              <a:ext cx="1026591" cy="1026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96" descr="Image result for windows application ico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9953" y="2913135"/>
              <a:ext cx="1026591" cy="1026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843286" y="835637"/>
            <a:ext cx="7420714" cy="774408"/>
            <a:chOff x="1124381" y="607414"/>
            <a:chExt cx="9894285" cy="544340"/>
          </a:xfrm>
        </p:grpSpPr>
        <p:sp>
          <p:nvSpPr>
            <p:cNvPr id="80" name="Striped Right Arrow 79"/>
            <p:cNvSpPr/>
            <p:nvPr/>
          </p:nvSpPr>
          <p:spPr>
            <a:xfrm rot="5400000">
              <a:off x="1121188" y="617460"/>
              <a:ext cx="533060" cy="526674"/>
            </a:xfrm>
            <a:prstGeom prst="stripedRightArrow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Striped Right Arrow 80"/>
            <p:cNvSpPr/>
            <p:nvPr/>
          </p:nvSpPr>
          <p:spPr>
            <a:xfrm rot="5400000">
              <a:off x="3445841" y="611995"/>
              <a:ext cx="533060" cy="526674"/>
            </a:xfrm>
            <a:prstGeom prst="stripedRightArrow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Striped Right Arrow 86"/>
            <p:cNvSpPr/>
            <p:nvPr/>
          </p:nvSpPr>
          <p:spPr>
            <a:xfrm rot="5400000">
              <a:off x="5759864" y="611995"/>
              <a:ext cx="533060" cy="526674"/>
            </a:xfrm>
            <a:prstGeom prst="stripedRightArrow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Striped Right Arrow 97"/>
            <p:cNvSpPr/>
            <p:nvPr/>
          </p:nvSpPr>
          <p:spPr>
            <a:xfrm rot="5400000">
              <a:off x="8144330" y="621887"/>
              <a:ext cx="533060" cy="526674"/>
            </a:xfrm>
            <a:prstGeom prst="stripedRightArrow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Striped Right Arrow 98"/>
            <p:cNvSpPr/>
            <p:nvPr/>
          </p:nvSpPr>
          <p:spPr>
            <a:xfrm rot="5400000">
              <a:off x="10488799" y="610607"/>
              <a:ext cx="533060" cy="526674"/>
            </a:xfrm>
            <a:prstGeom prst="stripedRightArrow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0" name="Striped Right Arrow 99"/>
          <p:cNvSpPr/>
          <p:nvPr/>
        </p:nvSpPr>
        <p:spPr>
          <a:xfrm rot="5400000">
            <a:off x="4349645" y="5857572"/>
            <a:ext cx="399795" cy="395006"/>
          </a:xfrm>
          <a:prstGeom prst="striped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TextBox 100"/>
          <p:cNvSpPr txBox="1"/>
          <p:nvPr/>
        </p:nvSpPr>
        <p:spPr>
          <a:xfrm>
            <a:off x="2671720" y="5710507"/>
            <a:ext cx="37112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BPG Algeti" panose="02000503000000020004" pitchFamily="2" charset="0"/>
              </a:rPr>
              <a:t>PHC Data Warehouse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695289" y="2887851"/>
            <a:ext cx="7716707" cy="559204"/>
            <a:chOff x="927052" y="2385554"/>
            <a:chExt cx="10288942" cy="745605"/>
          </a:xfrm>
        </p:grpSpPr>
        <p:pic>
          <p:nvPicPr>
            <p:cNvPr id="103" name="Picture 2" descr="Image result for web service ico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052" y="2415208"/>
              <a:ext cx="921331" cy="715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" descr="Image result for web service ico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705" y="2415207"/>
              <a:ext cx="921331" cy="715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Image result for web service ico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391" y="2385554"/>
              <a:ext cx="921331" cy="715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" descr="Image result for web service ico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044" y="2415207"/>
              <a:ext cx="921331" cy="715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Image result for web service ico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4663" y="2415206"/>
              <a:ext cx="921331" cy="715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8" name="Picture 4" descr="Image result for database 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35" y="4272955"/>
            <a:ext cx="1433815" cy="143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Group 108"/>
          <p:cNvGrpSpPr/>
          <p:nvPr/>
        </p:nvGrpSpPr>
        <p:grpSpPr>
          <a:xfrm>
            <a:off x="1335073" y="3424814"/>
            <a:ext cx="6533921" cy="1569599"/>
            <a:chOff x="1780098" y="3423419"/>
            <a:chExt cx="8711894" cy="2092798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1780098" y="3423419"/>
              <a:ext cx="3490587" cy="2086730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6887817" y="3453071"/>
              <a:ext cx="3604175" cy="2063146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975708" y="3453071"/>
              <a:ext cx="1350844" cy="1287894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6780289" y="3453071"/>
              <a:ext cx="1367233" cy="1287894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endCxn id="108" idx="0"/>
            </p:cNvCxnSpPr>
            <p:nvPr/>
          </p:nvCxnSpPr>
          <p:spPr>
            <a:xfrm>
              <a:off x="6066056" y="3569386"/>
              <a:ext cx="5467" cy="984887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3414495" y="3741910"/>
            <a:ext cx="23102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700" b="1" dirty="0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ვებ-სერვისები</a:t>
            </a:r>
            <a:endParaRPr lang="en-US" sz="2700" b="1" dirty="0">
              <a:solidFill>
                <a:srgbClr val="7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72722" y="3929926"/>
            <a:ext cx="521494" cy="900795"/>
            <a:chOff x="10610850" y="4524375"/>
            <a:chExt cx="695325" cy="1201060"/>
          </a:xfrm>
        </p:grpSpPr>
        <p:pic>
          <p:nvPicPr>
            <p:cNvPr id="5" name="Picture 2" descr="Image result for medical statistics icon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07" t="13001" r="21539" b="13549"/>
            <a:stretch/>
          </p:blipFill>
          <p:spPr bwMode="auto">
            <a:xfrm>
              <a:off x="10610850" y="4524375"/>
              <a:ext cx="695325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NCDC new logo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0541" y="5294863"/>
              <a:ext cx="525634" cy="430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" name="TextBox 91"/>
          <p:cNvSpPr txBox="1"/>
          <p:nvPr/>
        </p:nvSpPr>
        <p:spPr>
          <a:xfrm>
            <a:off x="166530" y="5031093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იმუნიზაცია</a:t>
            </a:r>
            <a:endParaRPr lang="en-US" b="1" dirty="0">
              <a:solidFill>
                <a:srgbClr val="7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cxnSp>
        <p:nvCxnSpPr>
          <p:cNvPr id="93" name="Straight Connector 92"/>
          <p:cNvCxnSpPr>
            <a:stCxn id="5" idx="1"/>
          </p:cNvCxnSpPr>
          <p:nvPr/>
        </p:nvCxnSpPr>
        <p:spPr>
          <a:xfrm flipH="1">
            <a:off x="5165863" y="4262111"/>
            <a:ext cx="2206859" cy="815692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435795" y="4805899"/>
            <a:ext cx="745139" cy="850471"/>
            <a:chOff x="8920477" y="5124901"/>
            <a:chExt cx="993518" cy="113396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0477" y="5124901"/>
              <a:ext cx="993518" cy="993518"/>
            </a:xfrm>
            <a:prstGeom prst="rect">
              <a:avLst/>
            </a:prstGeom>
          </p:spPr>
        </p:pic>
        <p:pic>
          <p:nvPicPr>
            <p:cNvPr id="116" name="Picture 2" descr="NCDC new logo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0390" y="5828290"/>
              <a:ext cx="525634" cy="430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7" name="Straight Connector 116"/>
          <p:cNvCxnSpPr>
            <a:stCxn id="14" idx="3"/>
          </p:cNvCxnSpPr>
          <p:nvPr/>
        </p:nvCxnSpPr>
        <p:spPr>
          <a:xfrm>
            <a:off x="2180933" y="5178468"/>
            <a:ext cx="1772081" cy="25749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934652" y="4942988"/>
            <a:ext cx="120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>
                <a:solidFill>
                  <a:srgbClr val="7A0000">
                    <a:alpha val="52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ბავშვ.</a:t>
            </a:r>
            <a:br>
              <a:rPr lang="ka-GE" b="1" dirty="0">
                <a:solidFill>
                  <a:srgbClr val="7A0000">
                    <a:alpha val="52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</a:br>
            <a:r>
              <a:rPr lang="ka-GE" b="1" dirty="0" err="1">
                <a:solidFill>
                  <a:srgbClr val="7A0000">
                    <a:alpha val="52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მეთვალყ</a:t>
            </a:r>
            <a:r>
              <a:rPr lang="ka-GE" b="1" dirty="0">
                <a:solidFill>
                  <a:srgbClr val="7A0000">
                    <a:alpha val="52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.</a:t>
            </a:r>
            <a:endParaRPr lang="en-US" b="1" dirty="0">
              <a:solidFill>
                <a:srgbClr val="7A0000">
                  <a:alpha val="52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909499" y="4020514"/>
            <a:ext cx="917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>
                <a:solidFill>
                  <a:srgbClr val="7A0000">
                    <a:alpha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ფორმა #025</a:t>
            </a:r>
            <a:endParaRPr lang="en-US" b="1" dirty="0">
              <a:solidFill>
                <a:srgbClr val="7A0000">
                  <a:alpha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cxnSp>
        <p:nvCxnSpPr>
          <p:cNvPr id="121" name="Straight Connector 120"/>
          <p:cNvCxnSpPr>
            <a:stCxn id="22" idx="1"/>
          </p:cNvCxnSpPr>
          <p:nvPr/>
        </p:nvCxnSpPr>
        <p:spPr>
          <a:xfrm flipH="1">
            <a:off x="5165863" y="5196660"/>
            <a:ext cx="2182253" cy="5373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334375" y="4899381"/>
            <a:ext cx="666927" cy="825755"/>
            <a:chOff x="9962886" y="5519553"/>
            <a:chExt cx="889236" cy="110100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207" y="5519553"/>
              <a:ext cx="757398" cy="79274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01"/>
            <a:stretch/>
          </p:blipFill>
          <p:spPr>
            <a:xfrm>
              <a:off x="9962886" y="6308320"/>
              <a:ext cx="889236" cy="312239"/>
            </a:xfrm>
            <a:prstGeom prst="rect">
              <a:avLst/>
            </a:prstGeom>
          </p:spPr>
        </p:pic>
      </p:grpSp>
      <p:pic>
        <p:nvPicPr>
          <p:cNvPr id="17" name="Picture 2" descr="á¡ááªáááá£á á áááá¡áá®á£á áááá¡ á¡áááááá¢á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30" y="4088890"/>
            <a:ext cx="637242" cy="5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/>
          <p:cNvSpPr txBox="1"/>
          <p:nvPr/>
        </p:nvSpPr>
        <p:spPr>
          <a:xfrm>
            <a:off x="477282" y="4060485"/>
            <a:ext cx="723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SSA</a:t>
            </a:r>
            <a:br>
              <a:rPr lang="ka-GE" b="1" dirty="0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</a:br>
            <a:r>
              <a:rPr lang="ka-GE" b="1" dirty="0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სიები</a:t>
            </a:r>
            <a:endParaRPr lang="en-US" b="1" dirty="0">
              <a:solidFill>
                <a:srgbClr val="7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cxnSp>
        <p:nvCxnSpPr>
          <p:cNvPr id="122" name="Straight Connector 121"/>
          <p:cNvCxnSpPr>
            <a:stCxn id="17" idx="3"/>
          </p:cNvCxnSpPr>
          <p:nvPr/>
        </p:nvCxnSpPr>
        <p:spPr>
          <a:xfrm>
            <a:off x="2049572" y="4372109"/>
            <a:ext cx="1903442" cy="721503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5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3.95833E-6 -0.39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3.33333E-6 0.14167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8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/>
      <p:bldP spid="101" grpId="1"/>
      <p:bldP spid="115" grpId="0"/>
      <p:bldP spid="115" grpId="1"/>
      <p:bldP spid="92" grpId="0"/>
      <p:bldP spid="118" grpId="0"/>
      <p:bldP spid="119" grpId="0"/>
      <p:bldP spid="1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triped Right Arrow 96"/>
          <p:cNvSpPr/>
          <p:nvPr/>
        </p:nvSpPr>
        <p:spPr>
          <a:xfrm rot="5400000">
            <a:off x="4349645" y="659747"/>
            <a:ext cx="399795" cy="395006"/>
          </a:xfrm>
          <a:prstGeom prst="striped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4" y="1241115"/>
            <a:ext cx="8647300" cy="4328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551312" y="403436"/>
            <a:ext cx="25378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BPG Algeti" panose="02000503000000020004" pitchFamily="2" charset="0"/>
              </a:rPr>
              <a:t>PHC Analytics</a:t>
            </a:r>
          </a:p>
        </p:txBody>
      </p:sp>
    </p:spTree>
    <p:extLst>
      <p:ext uri="{BB962C8B-B14F-4D97-AF65-F5344CB8AC3E}">
        <p14:creationId xmlns:p14="http://schemas.microsoft.com/office/powerpoint/2010/main" val="1199571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551312" y="188640"/>
            <a:ext cx="25378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BPG Algeti" panose="02000503000000020004" pitchFamily="2" charset="0"/>
              </a:rPr>
              <a:t>PHC Analytics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1206365" cy="51435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1250157" y="3293269"/>
            <a:ext cx="164306" cy="164306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26553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1250157" y="3564732"/>
            <a:ext cx="164306" cy="164306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26553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1250157" y="4593432"/>
            <a:ext cx="164306" cy="164306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26553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1250157" y="4822032"/>
            <a:ext cx="164306" cy="164306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26553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1250157" y="5022057"/>
            <a:ext cx="164306" cy="164306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26553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1250157" y="5222082"/>
            <a:ext cx="164306" cy="164306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26553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1250157" y="5429251"/>
            <a:ext cx="164306" cy="16430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1250157" y="5629276"/>
            <a:ext cx="164306" cy="16430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1250157" y="5829301"/>
            <a:ext cx="164306" cy="164306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2655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5368" y="3293269"/>
            <a:ext cx="691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მონაცემები მეთვალყურეობის ფურცლებიდან</a:t>
            </a:r>
            <a:endParaRPr lang="en-US" sz="2400" b="1" dirty="0">
              <a:solidFill>
                <a:srgbClr val="7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368" y="4979195"/>
            <a:ext cx="691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ეროვნული ინდიკატორების მონაცემები</a:t>
            </a:r>
            <a:endParaRPr lang="en-US" sz="2400" b="1" dirty="0">
              <a:solidFill>
                <a:srgbClr val="7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1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537333" y="-123358"/>
            <a:ext cx="7956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5400" b="1" dirty="0">
                <a:solidFill>
                  <a:srgbClr val="0D56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სამომავლო განვითარება</a:t>
            </a:r>
            <a:endParaRPr lang="en-US" sz="5400" b="1" dirty="0">
              <a:solidFill>
                <a:srgbClr val="0D568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92" name="Striped Right Arrow 91"/>
          <p:cNvSpPr/>
          <p:nvPr/>
        </p:nvSpPr>
        <p:spPr>
          <a:xfrm rot="16200000" flipV="1">
            <a:off x="807170" y="3237289"/>
            <a:ext cx="467237" cy="395006"/>
          </a:xfrm>
          <a:prstGeom prst="striped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TextBox 98"/>
          <p:cNvSpPr txBox="1"/>
          <p:nvPr/>
        </p:nvSpPr>
        <p:spPr>
          <a:xfrm>
            <a:off x="5381370" y="5108085"/>
            <a:ext cx="37112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BPG Algeti" panose="02000503000000020004" pitchFamily="2" charset="0"/>
              </a:rPr>
              <a:t>PHC Data Warehouse</a:t>
            </a:r>
          </a:p>
        </p:txBody>
      </p:sp>
      <p:pic>
        <p:nvPicPr>
          <p:cNvPr id="1026" name="Picture 2" descr="Image result for web servic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" y="3174982"/>
            <a:ext cx="690998" cy="5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web servic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79" y="3174981"/>
            <a:ext cx="690998" cy="5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web servic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044" y="3152741"/>
            <a:ext cx="690998" cy="5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web servic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534" y="3174981"/>
            <a:ext cx="690998" cy="5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web servic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57" y="3174980"/>
            <a:ext cx="690998" cy="5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atabas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35" y="4272955"/>
            <a:ext cx="1433815" cy="143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5165863" y="3752808"/>
            <a:ext cx="2703131" cy="1241604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335074" y="3734963"/>
            <a:ext cx="4775569" cy="1255797"/>
            <a:chOff x="1780098" y="3836951"/>
            <a:chExt cx="6367425" cy="16743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780098" y="3836951"/>
              <a:ext cx="3490587" cy="1674396"/>
            </a:xfrm>
            <a:prstGeom prst="line">
              <a:avLst/>
            </a:prstGeom>
            <a:ln w="3810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75708" y="3860744"/>
              <a:ext cx="1294977" cy="1006879"/>
            </a:xfrm>
            <a:prstGeom prst="line">
              <a:avLst/>
            </a:prstGeom>
            <a:ln w="3810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887817" y="3860744"/>
              <a:ext cx="1259706" cy="1006879"/>
            </a:xfrm>
            <a:prstGeom prst="line">
              <a:avLst/>
            </a:prstGeom>
            <a:ln w="3810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1028" idx="0"/>
            </p:cNvCxnSpPr>
            <p:nvPr/>
          </p:nvCxnSpPr>
          <p:spPr>
            <a:xfrm>
              <a:off x="6066056" y="3954075"/>
              <a:ext cx="5467" cy="600198"/>
            </a:xfrm>
            <a:prstGeom prst="line">
              <a:avLst/>
            </a:prstGeom>
            <a:ln w="3810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046739" y="1666692"/>
            <a:ext cx="946115" cy="864638"/>
            <a:chOff x="5395652" y="1079256"/>
            <a:chExt cx="1261486" cy="115285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5652" y="1830588"/>
              <a:ext cx="1261486" cy="401518"/>
            </a:xfrm>
            <a:prstGeom prst="rect">
              <a:avLst/>
            </a:prstGeom>
          </p:spPr>
        </p:pic>
        <p:pic>
          <p:nvPicPr>
            <p:cNvPr id="31" name="Picture 6" descr="Image result for health information system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904" y="1079256"/>
              <a:ext cx="998982" cy="83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5925454" y="1666692"/>
            <a:ext cx="749237" cy="864638"/>
            <a:chOff x="7900606" y="1079256"/>
            <a:chExt cx="998982" cy="115285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7"/>
            <a:srcRect l="11572" t="7270" r="13278" b="5018"/>
            <a:stretch/>
          </p:blipFill>
          <p:spPr>
            <a:xfrm>
              <a:off x="8198957" y="1789193"/>
              <a:ext cx="402279" cy="442913"/>
            </a:xfrm>
            <a:prstGeom prst="rect">
              <a:avLst/>
            </a:prstGeom>
          </p:spPr>
        </p:pic>
        <p:pic>
          <p:nvPicPr>
            <p:cNvPr id="34" name="Picture 6" descr="Image result for health information system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606" y="1079256"/>
              <a:ext cx="998982" cy="83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4" descr="Image result for healthcare provider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3" y="1112468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625399" y="1666693"/>
            <a:ext cx="830785" cy="892904"/>
            <a:chOff x="833864" y="1079256"/>
            <a:chExt cx="1107712" cy="1190539"/>
          </a:xfrm>
        </p:grpSpPr>
        <p:pic>
          <p:nvPicPr>
            <p:cNvPr id="40" name="Picture 6" descr="Image result for health information system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29" y="1079256"/>
              <a:ext cx="998982" cy="83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3864" y="1830588"/>
              <a:ext cx="1107712" cy="439207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0"/>
          <a:srcRect l="2818" t="3830" r="1433" b="1"/>
          <a:stretch/>
        </p:blipFill>
        <p:spPr>
          <a:xfrm>
            <a:off x="184671" y="1343025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0"/>
          <a:srcRect l="2818" t="3830" r="1433" b="1"/>
          <a:stretch/>
        </p:blipFill>
        <p:spPr>
          <a:xfrm>
            <a:off x="1435795" y="1346940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4" name="Straight Connector 43"/>
          <p:cNvCxnSpPr/>
          <p:nvPr/>
        </p:nvCxnSpPr>
        <p:spPr>
          <a:xfrm>
            <a:off x="582930" y="1708785"/>
            <a:ext cx="161294" cy="181144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326262" y="1728787"/>
            <a:ext cx="175712" cy="159476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8" idx="2"/>
            <a:endCxn id="40" idx="0"/>
          </p:cNvCxnSpPr>
          <p:nvPr/>
        </p:nvCxnSpPr>
        <p:spPr>
          <a:xfrm>
            <a:off x="1040790" y="1573582"/>
            <a:ext cx="0" cy="93110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2405675" y="1666693"/>
            <a:ext cx="749237" cy="892904"/>
            <a:chOff x="3207567" y="1079256"/>
            <a:chExt cx="998982" cy="1190539"/>
          </a:xfrm>
        </p:grpSpPr>
        <p:pic>
          <p:nvPicPr>
            <p:cNvPr id="48" name="Picture 6" descr="Image result for health information system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567" y="1079256"/>
              <a:ext cx="998982" cy="83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32471" y="1789193"/>
              <a:ext cx="559803" cy="480602"/>
            </a:xfrm>
            <a:prstGeom prst="rect">
              <a:avLst/>
            </a:prstGeom>
          </p:spPr>
        </p:pic>
      </p:grp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0"/>
          <a:srcRect l="2818" t="3830" r="1433" b="1"/>
          <a:stretch/>
        </p:blipFill>
        <p:spPr>
          <a:xfrm>
            <a:off x="1919953" y="1346489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1" name="Straight Connector 50"/>
          <p:cNvCxnSpPr/>
          <p:nvPr/>
        </p:nvCxnSpPr>
        <p:spPr>
          <a:xfrm>
            <a:off x="2318212" y="1712249"/>
            <a:ext cx="161294" cy="181144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067056" y="1733917"/>
            <a:ext cx="175712" cy="159476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776072" y="1571625"/>
            <a:ext cx="1061" cy="98531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0"/>
          <a:srcRect l="2818" t="3830" r="1433" b="1"/>
          <a:stretch/>
        </p:blipFill>
        <p:spPr>
          <a:xfrm>
            <a:off x="2547622" y="1114876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4" descr="Image result for healthcare provider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79" y="1349444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/>
          <p:nvPr/>
        </p:nvCxnSpPr>
        <p:spPr>
          <a:xfrm>
            <a:off x="4067389" y="1712249"/>
            <a:ext cx="161294" cy="181144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810721" y="1732251"/>
            <a:ext cx="175712" cy="159476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25250" y="1569840"/>
            <a:ext cx="0" cy="100316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0"/>
          <a:srcRect l="2818" t="3830" r="1433" b="1"/>
          <a:stretch/>
        </p:blipFill>
        <p:spPr>
          <a:xfrm>
            <a:off x="4296800" y="1114876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4" descr="Image result for healthcare provider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56" y="1349444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Image result for healthcare provider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42" y="1346871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5844235" y="1715712"/>
            <a:ext cx="161294" cy="181144"/>
          </a:xfrm>
          <a:prstGeom prst="line">
            <a:avLst/>
          </a:prstGeom>
          <a:ln w="20320">
            <a:solidFill>
              <a:srgbClr val="0D568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587566" y="1735714"/>
            <a:ext cx="175712" cy="159476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302095" y="1580509"/>
            <a:ext cx="0" cy="93110"/>
          </a:xfrm>
          <a:prstGeom prst="line">
            <a:avLst/>
          </a:prstGeom>
          <a:ln w="20320">
            <a:solidFill>
              <a:srgbClr val="1C00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0"/>
          <a:srcRect l="2818" t="3830" r="1433" b="1"/>
          <a:stretch/>
        </p:blipFill>
        <p:spPr>
          <a:xfrm>
            <a:off x="6073645" y="1118340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Picture 4" descr="Image result for healthcare provider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87" y="1350334"/>
            <a:ext cx="461114" cy="461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0"/>
          <a:srcRect l="2818" t="3830" r="1433" b="1"/>
          <a:stretch/>
        </p:blipFill>
        <p:spPr>
          <a:xfrm>
            <a:off x="6690358" y="1353857"/>
            <a:ext cx="461114" cy="461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4" name="Striped Right Arrow 83"/>
          <p:cNvSpPr/>
          <p:nvPr/>
        </p:nvSpPr>
        <p:spPr>
          <a:xfrm rot="16200000" flipV="1">
            <a:off x="2538238" y="3237289"/>
            <a:ext cx="467237" cy="395006"/>
          </a:xfrm>
          <a:prstGeom prst="striped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Striped Right Arrow 84"/>
          <p:cNvSpPr/>
          <p:nvPr/>
        </p:nvSpPr>
        <p:spPr>
          <a:xfrm rot="16200000" flipV="1">
            <a:off x="4281727" y="3237289"/>
            <a:ext cx="467237" cy="395006"/>
          </a:xfrm>
          <a:prstGeom prst="striped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Striped Right Arrow 87"/>
          <p:cNvSpPr/>
          <p:nvPr/>
        </p:nvSpPr>
        <p:spPr>
          <a:xfrm rot="16200000" flipV="1">
            <a:off x="6059413" y="3237289"/>
            <a:ext cx="467237" cy="395006"/>
          </a:xfrm>
          <a:prstGeom prst="striped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198589" y="1118096"/>
            <a:ext cx="1717286" cy="1441500"/>
            <a:chOff x="9598119" y="347795"/>
            <a:chExt cx="2289714" cy="1922000"/>
          </a:xfrm>
        </p:grpSpPr>
        <p:grpSp>
          <p:nvGrpSpPr>
            <p:cNvPr id="35" name="Group 34"/>
            <p:cNvGrpSpPr/>
            <p:nvPr/>
          </p:nvGrpSpPr>
          <p:grpSpPr>
            <a:xfrm>
              <a:off x="10254831" y="1079256"/>
              <a:ext cx="998982" cy="1190539"/>
              <a:chOff x="10254831" y="1079256"/>
              <a:chExt cx="998982" cy="1190539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34727" y="1834295"/>
                <a:ext cx="439190" cy="435500"/>
              </a:xfrm>
              <a:prstGeom prst="rect">
                <a:avLst/>
              </a:prstGeom>
            </p:spPr>
          </p:pic>
          <p:pic>
            <p:nvPicPr>
              <p:cNvPr id="37" name="Picture 6" descr="Image result for health information system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4831" y="1079256"/>
                <a:ext cx="998982" cy="835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8" name="Straight Connector 67"/>
            <p:cNvCxnSpPr/>
            <p:nvPr/>
          </p:nvCxnSpPr>
          <p:spPr>
            <a:xfrm>
              <a:off x="10144850" y="1149955"/>
              <a:ext cx="215058" cy="241525"/>
            </a:xfrm>
            <a:prstGeom prst="line">
              <a:avLst/>
            </a:prstGeom>
            <a:ln w="20320">
              <a:solidFill>
                <a:srgbClr val="0D5682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11135958" y="1176625"/>
              <a:ext cx="234283" cy="212634"/>
            </a:xfrm>
            <a:prstGeom prst="line">
              <a:avLst/>
            </a:prstGeom>
            <a:ln w="20320">
              <a:solidFill>
                <a:srgbClr val="1C0075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73" idx="2"/>
            </p:cNvCxnSpPr>
            <p:nvPr/>
          </p:nvCxnSpPr>
          <p:spPr>
            <a:xfrm flipH="1">
              <a:off x="10755330" y="962614"/>
              <a:ext cx="1716" cy="131217"/>
            </a:xfrm>
            <a:prstGeom prst="line">
              <a:avLst/>
            </a:prstGeom>
            <a:ln w="20320">
              <a:solidFill>
                <a:srgbClr val="0D5682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71" name="Picture 4" descr="Image result for healthcare provider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8119" y="662784"/>
              <a:ext cx="614819" cy="6148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0"/>
            <a:srcRect l="2818" t="3830" r="1433" b="1"/>
            <a:stretch/>
          </p:blipFill>
          <p:spPr>
            <a:xfrm>
              <a:off x="11273014" y="667481"/>
              <a:ext cx="614819" cy="615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3" name="Picture 4" descr="Image result for healthcare provider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9636" y="347795"/>
              <a:ext cx="614819" cy="6148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TextBox 73"/>
          <p:cNvSpPr txBox="1"/>
          <p:nvPr/>
        </p:nvSpPr>
        <p:spPr>
          <a:xfrm>
            <a:off x="6920915" y="2553958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err="1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პჯდ</a:t>
            </a:r>
            <a:r>
              <a:rPr lang="ka-GE" b="1" dirty="0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 პროვაიდერები</a:t>
            </a:r>
            <a:endParaRPr lang="en-US" b="1" dirty="0">
              <a:solidFill>
                <a:srgbClr val="7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626075" y="882156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err="1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პჯდ</a:t>
            </a:r>
            <a:r>
              <a:rPr lang="ka-GE" b="1" dirty="0">
                <a:solidFill>
                  <a:srgbClr val="7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 სპეციალისტები</a:t>
            </a:r>
            <a:endParaRPr lang="en-US" b="1" dirty="0">
              <a:solidFill>
                <a:srgbClr val="7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pic>
        <p:nvPicPr>
          <p:cNvPr id="77" name="Picture 76" descr="Image result for windows application ic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85" y="2442193"/>
            <a:ext cx="769943" cy="7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4.72222E-6 -0.0872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7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5E-6 -0.0872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7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00"/>
                            </p:stCondLst>
                            <p:childTnLst>
                              <p:par>
                                <p:cTn id="7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08726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7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600"/>
                            </p:stCondLst>
                            <p:childTnLst>
                              <p:par>
                                <p:cTn id="8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4.44444E-6 -0.08726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7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3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3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4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45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5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5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7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8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9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95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5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1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5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2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25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3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5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4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45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92" grpId="0" animBg="1"/>
      <p:bldP spid="92" grpId="1" animBg="1"/>
      <p:bldP spid="99" grpId="0"/>
      <p:bldP spid="84" grpId="0" animBg="1"/>
      <p:bldP spid="84" grpId="1" animBg="1"/>
      <p:bldP spid="85" grpId="0" animBg="1"/>
      <p:bldP spid="85" grpId="1" animBg="1"/>
      <p:bldP spid="88" grpId="0" animBg="1"/>
      <p:bldP spid="88" grpId="1" animBg="1"/>
      <p:bldP spid="74" grpId="0"/>
      <p:bldP spid="74" grpId="1"/>
      <p:bldP spid="75" grpId="0"/>
      <p:bldP spid="75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042" y="88865"/>
            <a:ext cx="779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b="1" dirty="0">
                <a:solidFill>
                  <a:srgbClr val="0D56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სისტემის კომპონენტები: პროვაიდერი</a:t>
            </a:r>
            <a:endParaRPr lang="en-US" sz="3600" b="1" dirty="0">
              <a:solidFill>
                <a:srgbClr val="0D568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38" y="1585127"/>
            <a:ext cx="8229600" cy="4876800"/>
          </a:xfrm>
        </p:spPr>
        <p:txBody>
          <a:bodyPr/>
          <a:lstStyle/>
          <a:p>
            <a:r>
              <a:rPr lang="en-US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HIS/EMR</a:t>
            </a:r>
            <a:br>
              <a:rPr lang="en-US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</a:br>
            <a:endParaRPr lang="en-US" sz="1000" dirty="0">
              <a:solidFill>
                <a:srgbClr val="7A0000"/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lvl="1"/>
            <a:r>
              <a:rPr lang="ka-GE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მეთვალყურეობის ფურცლები </a:t>
            </a:r>
            <a:r>
              <a:rPr lang="en-US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– </a:t>
            </a:r>
            <a:r>
              <a:rPr lang="ka-GE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„ფლოუშიტები“</a:t>
            </a:r>
            <a:endParaRPr lang="en-US" dirty="0">
              <a:solidFill>
                <a:srgbClr val="7A0000"/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br>
              <a:rPr lang="en-US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</a:br>
            <a:endParaRPr lang="en-US" sz="1200" dirty="0">
              <a:solidFill>
                <a:srgbClr val="7A0000"/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r>
              <a:rPr lang="en-US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PHC Data Collector (</a:t>
            </a:r>
            <a:r>
              <a:rPr lang="ka-GE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ვებ-აპლიკაცია</a:t>
            </a:r>
            <a:r>
              <a:rPr lang="en-US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882" y="2170868"/>
            <a:ext cx="2157800" cy="750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155" y="2706446"/>
            <a:ext cx="1509534" cy="546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362" y="2328526"/>
            <a:ext cx="443976" cy="4571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219" y="3708238"/>
            <a:ext cx="3319127" cy="630581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endCxn id="11" idx="0"/>
          </p:cNvCxnSpPr>
          <p:nvPr/>
        </p:nvCxnSpPr>
        <p:spPr>
          <a:xfrm>
            <a:off x="7278782" y="3194568"/>
            <a:ext cx="0" cy="513669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155" y="3272849"/>
            <a:ext cx="404230" cy="357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6223" y="3825424"/>
            <a:ext cx="397232" cy="3962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362" y="2747928"/>
            <a:ext cx="443976" cy="4571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44754" y="3314320"/>
            <a:ext cx="16409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350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ლოკალური ქსელი</a:t>
            </a:r>
            <a:endParaRPr lang="en-US" sz="1350" dirty="0">
              <a:solidFill>
                <a:srgbClr val="7A0000"/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cxnSp>
        <p:nvCxnSpPr>
          <p:cNvPr id="23" name="Straight Arrow Connector 22"/>
          <p:cNvCxnSpPr>
            <a:stCxn id="11" idx="2"/>
          </p:cNvCxnSpPr>
          <p:nvPr/>
        </p:nvCxnSpPr>
        <p:spPr>
          <a:xfrm>
            <a:off x="7278782" y="4338819"/>
            <a:ext cx="0" cy="1661932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155" y="4852981"/>
            <a:ext cx="404230" cy="35710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344754" y="4894453"/>
            <a:ext cx="12815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350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ვებ-სერვისი</a:t>
            </a:r>
            <a:endParaRPr lang="en-US" sz="1350" dirty="0">
              <a:solidFill>
                <a:srgbClr val="7A0000"/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1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accel="50000" fill="hold" grpId="1" nodeType="clickEffect" p14:presetBounceEnd="25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Motion origin="layout" path="M -1.66667E-6 -3.7037E-6 L -0.00173 -0.38611 " pathEditMode="relative" rAng="0" ptsTypes="AA" p14:bounceEnd="25000">
                                          <p:cBhvr>
                                            <p:cTn id="1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-193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6" grpId="1"/>
          <p:bldP spid="22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accel="50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Motion origin="layout" path="M 0 1.85185E-6 L -0.00182 -0.38611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" y="-193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6" grpId="1"/>
          <p:bldP spid="22" grpId="0"/>
          <p:bldP spid="2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642918"/>
            <a:ext cx="84296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2400" b="1" dirty="0">
              <a:solidFill>
                <a:schemeClr val="accent2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პილოტში ჩართული სამედიცინო დაწესებულებები</a:t>
            </a:r>
            <a:endParaRPr lang="ka-GE" sz="2400" dirty="0">
              <a:solidFill>
                <a:schemeClr val="tx2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>
              <a:buFont typeface="Arial" pitchFamily="34" charset="0"/>
              <a:buChar char="•"/>
            </a:pPr>
            <a:endParaRPr lang="ka-GE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endParaRPr lang="ka-GE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2000" b="1" dirty="0">
                <a:latin typeface="BPG Algeti" panose="02000503000000020004" pitchFamily="2" charset="0"/>
                <a:cs typeface="BPG Algeti" panose="02000503000000020004" pitchFamily="2" charset="0"/>
              </a:rPr>
              <a:t>კურაციო	</a:t>
            </a:r>
            <a:endParaRPr lang="ka-GE" sz="20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2000" b="1" dirty="0">
                <a:latin typeface="BPG Algeti" panose="02000503000000020004" pitchFamily="2" charset="0"/>
                <a:cs typeface="BPG Algeti" panose="02000503000000020004" pitchFamily="2" charset="0"/>
              </a:rPr>
              <a:t>მედკაპიტალი	</a:t>
            </a:r>
            <a:endParaRPr lang="ka-GE" sz="20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2000" b="1" dirty="0">
                <a:latin typeface="BPG Algeti" panose="02000503000000020004" pitchFamily="2" charset="0"/>
                <a:cs typeface="BPG Algeti" panose="02000503000000020004" pitchFamily="2" charset="0"/>
              </a:rPr>
              <a:t>მედიკორი	</a:t>
            </a:r>
            <a:endParaRPr lang="ka-GE" sz="20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2000" b="1" dirty="0">
                <a:latin typeface="BPG Algeti" panose="02000503000000020004" pitchFamily="2" charset="0"/>
                <a:cs typeface="BPG Algeti" panose="02000503000000020004" pitchFamily="2" charset="0"/>
              </a:rPr>
              <a:t>ჰოლდინგი 23 - გლდანი</a:t>
            </a:r>
            <a:endParaRPr lang="ka-GE" sz="20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2000" b="1" dirty="0">
                <a:latin typeface="BPG Algeti" panose="02000503000000020004" pitchFamily="2" charset="0"/>
                <a:cs typeface="BPG Algeti" panose="02000503000000020004" pitchFamily="2" charset="0"/>
              </a:rPr>
              <a:t>საოჯახო  მედიცინის ეროვნული ცენტრი</a:t>
            </a:r>
          </a:p>
          <a:p>
            <a:pPr marL="360363" indent="-360363">
              <a:lnSpc>
                <a:spcPct val="150000"/>
              </a:lnSpc>
            </a:pPr>
            <a:endParaRPr lang="ka-GE" sz="20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r>
              <a:rPr lang="ka-GE" sz="2000" dirty="0">
                <a:latin typeface="BPG Algeti" panose="02000503000000020004" pitchFamily="2" charset="0"/>
                <a:cs typeface="BPG Algeti" panose="02000503000000020004" pitchFamily="2" charset="0"/>
              </a:rPr>
              <a:t>თითოეულ დაწესებულებასთან გაფორმდა</a:t>
            </a:r>
          </a:p>
          <a:p>
            <a:r>
              <a:rPr lang="ka-GE" sz="2000" dirty="0">
                <a:latin typeface="BPG Algeti" panose="02000503000000020004" pitchFamily="2" charset="0"/>
                <a:cs typeface="BPG Algeti" panose="02000503000000020004" pitchFamily="2" charset="0"/>
              </a:rPr>
              <a:t>ურთიერთთანამშრომლობის ხელშეკრულება</a:t>
            </a:r>
            <a:endParaRPr lang="en-US" sz="20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43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4523"/>
            <a:ext cx="2824555" cy="3616951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PHC Data Warehouse</a:t>
            </a:r>
          </a:p>
          <a:p>
            <a:pPr lvl="1"/>
            <a:r>
              <a:rPr lang="ka-GE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ვებ-სერვისები</a:t>
            </a:r>
            <a:endParaRPr lang="en-US" dirty="0">
              <a:solidFill>
                <a:srgbClr val="7A0000"/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r>
              <a:rPr lang="en-US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PHC Database</a:t>
            </a:r>
          </a:p>
          <a:p>
            <a:r>
              <a:rPr lang="en-US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Analytics</a:t>
            </a:r>
          </a:p>
          <a:p>
            <a:r>
              <a:rPr lang="en-US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Service Bus</a:t>
            </a:r>
            <a:endParaRPr lang="ka-GE" dirty="0">
              <a:solidFill>
                <a:srgbClr val="7A0000"/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r>
              <a:rPr lang="en-US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User Management</a:t>
            </a:r>
          </a:p>
          <a:p>
            <a:r>
              <a:rPr lang="en-US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Common Data </a:t>
            </a:r>
          </a:p>
          <a:p>
            <a:r>
              <a:rPr lang="ka-GE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გარე მოდულები</a:t>
            </a:r>
            <a:endParaRPr lang="en-US" dirty="0">
              <a:solidFill>
                <a:srgbClr val="7A0000"/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lvl="1"/>
            <a:r>
              <a:rPr lang="ka-GE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ვებ-სერვისები</a:t>
            </a:r>
            <a:endParaRPr lang="en-US" dirty="0">
              <a:solidFill>
                <a:srgbClr val="7A0000"/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994" y="1702981"/>
            <a:ext cx="3319127" cy="630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lum bright="66000" contrast="-40000"/>
          </a:blip>
          <a:stretch>
            <a:fillRect/>
          </a:stretch>
        </p:blipFill>
        <p:spPr>
          <a:xfrm>
            <a:off x="5617994" y="332656"/>
            <a:ext cx="3319127" cy="630581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4" idx="2"/>
            <a:endCxn id="4" idx="0"/>
          </p:cNvCxnSpPr>
          <p:nvPr/>
        </p:nvCxnSpPr>
        <p:spPr>
          <a:xfrm>
            <a:off x="7277558" y="963237"/>
            <a:ext cx="0" cy="739743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328" y="1113084"/>
            <a:ext cx="404230" cy="35710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77558" y="1154555"/>
            <a:ext cx="18073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350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ვებ-სერვისი</a:t>
            </a:r>
            <a:r>
              <a:rPr lang="en-US" sz="1350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 (REST)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095" y="3148767"/>
            <a:ext cx="1347383" cy="6450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9009" y="2335248"/>
            <a:ext cx="1347383" cy="6450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9010" y="4050774"/>
            <a:ext cx="1347383" cy="6450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9009" y="4913221"/>
            <a:ext cx="1347383" cy="64507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7764028" y="2333562"/>
            <a:ext cx="894350" cy="3224732"/>
            <a:chOff x="10854466" y="2477675"/>
            <a:chExt cx="1192466" cy="429964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854466" y="2477675"/>
              <a:ext cx="1192466" cy="42996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58480" y="2581484"/>
              <a:ext cx="633613" cy="559749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3258" y="3588692"/>
            <a:ext cx="538106" cy="536717"/>
          </a:xfrm>
          <a:prstGeom prst="rect">
            <a:avLst/>
          </a:prstGeom>
        </p:spPr>
      </p:pic>
      <p:cxnSp>
        <p:nvCxnSpPr>
          <p:cNvPr id="44" name="Straight Connector 43"/>
          <p:cNvCxnSpPr>
            <a:stCxn id="38" idx="3"/>
          </p:cNvCxnSpPr>
          <p:nvPr/>
        </p:nvCxnSpPr>
        <p:spPr>
          <a:xfrm flipV="1">
            <a:off x="5615664" y="3243350"/>
            <a:ext cx="429739" cy="613700"/>
          </a:xfrm>
          <a:prstGeom prst="bent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43"/>
          <p:cNvCxnSpPr>
            <a:stCxn id="30" idx="3"/>
          </p:cNvCxnSpPr>
          <p:nvPr/>
        </p:nvCxnSpPr>
        <p:spPr>
          <a:xfrm flipV="1">
            <a:off x="5615664" y="2258809"/>
            <a:ext cx="426654" cy="984540"/>
          </a:xfrm>
          <a:prstGeom prst="bent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851" y="2542399"/>
            <a:ext cx="404230" cy="35710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515244" y="2529902"/>
            <a:ext cx="11681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350" dirty="0">
                <a:solidFill>
                  <a:srgbClr val="7A0000"/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ვებ-სერვისი</a:t>
            </a:r>
            <a:endParaRPr lang="en-US" sz="1350" dirty="0">
              <a:solidFill>
                <a:srgbClr val="7A0000"/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cxnSp>
        <p:nvCxnSpPr>
          <p:cNvPr id="48" name="Straight Connector 43"/>
          <p:cNvCxnSpPr>
            <a:stCxn id="26" idx="3"/>
          </p:cNvCxnSpPr>
          <p:nvPr/>
        </p:nvCxnSpPr>
        <p:spPr>
          <a:xfrm flipV="1">
            <a:off x="7516392" y="2262542"/>
            <a:ext cx="120344" cy="395243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43"/>
          <p:cNvCxnSpPr>
            <a:stCxn id="25" idx="3"/>
          </p:cNvCxnSpPr>
          <p:nvPr/>
        </p:nvCxnSpPr>
        <p:spPr>
          <a:xfrm flipV="1">
            <a:off x="7519478" y="2262543"/>
            <a:ext cx="117859" cy="1208760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43"/>
          <p:cNvCxnSpPr>
            <a:stCxn id="27" idx="3"/>
          </p:cNvCxnSpPr>
          <p:nvPr/>
        </p:nvCxnSpPr>
        <p:spPr>
          <a:xfrm flipV="1">
            <a:off x="7516393" y="2262541"/>
            <a:ext cx="120944" cy="2110769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43"/>
          <p:cNvCxnSpPr>
            <a:stCxn id="28" idx="3"/>
          </p:cNvCxnSpPr>
          <p:nvPr/>
        </p:nvCxnSpPr>
        <p:spPr>
          <a:xfrm flipV="1">
            <a:off x="7516392" y="2298053"/>
            <a:ext cx="120945" cy="2937705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43"/>
          <p:cNvCxnSpPr/>
          <p:nvPr/>
        </p:nvCxnSpPr>
        <p:spPr>
          <a:xfrm rot="16200000" flipV="1">
            <a:off x="7103416" y="2799552"/>
            <a:ext cx="1216709" cy="142693"/>
          </a:xfrm>
          <a:prstGeom prst="bentConnector3">
            <a:avLst>
              <a:gd name="adj1" fmla="val 485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3"/>
          <p:cNvCxnSpPr>
            <a:stCxn id="38" idx="3"/>
          </p:cNvCxnSpPr>
          <p:nvPr/>
        </p:nvCxnSpPr>
        <p:spPr>
          <a:xfrm flipV="1">
            <a:off x="5615664" y="3854044"/>
            <a:ext cx="438574" cy="3006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1"/>
          <p:cNvSpPr txBox="1">
            <a:spLocks noGrp="1"/>
          </p:cNvSpPr>
          <p:nvPr>
            <p:ph type="title"/>
          </p:nvPr>
        </p:nvSpPr>
        <p:spPr>
          <a:xfrm>
            <a:off x="202107" y="394030"/>
            <a:ext cx="53703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700" b="1" dirty="0">
                <a:solidFill>
                  <a:srgbClr val="0D56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PG Algeti" panose="02000503000000020004" pitchFamily="2" charset="0"/>
                <a:cs typeface="BPG Algeti" panose="02000503000000020004" pitchFamily="2" charset="0"/>
              </a:rPr>
              <a:t>სისტემის კომპონენტები: სამინისტრო</a:t>
            </a:r>
            <a:endParaRPr lang="en-US" sz="2700" b="1" dirty="0">
              <a:solidFill>
                <a:srgbClr val="0D568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65065" y="2920042"/>
            <a:ext cx="1350599" cy="646613"/>
            <a:chOff x="4265065" y="3513871"/>
            <a:chExt cx="1350599" cy="64661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65065" y="3513871"/>
              <a:ext cx="1350599" cy="64661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716016" y="3654527"/>
              <a:ext cx="818927" cy="347472"/>
            </a:xfrm>
            <a:prstGeom prst="rect">
              <a:avLst/>
            </a:prstGeom>
            <a:solidFill>
              <a:srgbClr val="E9CCCC"/>
            </a:solidFill>
            <a:ln>
              <a:solidFill>
                <a:srgbClr val="E9CCCC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ka-GE" sz="1050" dirty="0">
                  <a:latin typeface="BPG Algeti" panose="02000503000000020004" pitchFamily="2" charset="0"/>
                  <a:cs typeface="BPG Algeti" panose="02000503000000020004" pitchFamily="2" charset="0"/>
                </a:rPr>
                <a:t>იმუნიზაცია</a:t>
              </a:r>
              <a:endParaRPr lang="en-US" sz="1050" dirty="0">
                <a:latin typeface="BPG Algeti" panose="02000503000000020004" pitchFamily="2" charset="0"/>
                <a:cs typeface="BPG Algeti" panose="02000503000000020004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65065" y="3533743"/>
            <a:ext cx="1350599" cy="646613"/>
            <a:chOff x="4265065" y="3513871"/>
            <a:chExt cx="1350599" cy="64661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65065" y="3513871"/>
              <a:ext cx="1350599" cy="64661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716016" y="3660436"/>
              <a:ext cx="818927" cy="347472"/>
            </a:xfrm>
            <a:prstGeom prst="rect">
              <a:avLst/>
            </a:prstGeom>
            <a:solidFill>
              <a:srgbClr val="E9CCCC"/>
            </a:solidFill>
            <a:ln>
              <a:solidFill>
                <a:srgbClr val="E9CCCC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1050" dirty="0">
                  <a:latin typeface="BPG Algeti" panose="02000503000000020004" pitchFamily="2" charset="0"/>
                  <a:cs typeface="BPG Algeti" panose="02000503000000020004" pitchFamily="2" charset="0"/>
                </a:rPr>
                <a:t>SSA </a:t>
              </a:r>
              <a:r>
                <a:rPr lang="ka-GE" sz="1050" dirty="0">
                  <a:latin typeface="BPG Algeti" panose="02000503000000020004" pitchFamily="2" charset="0"/>
                  <a:cs typeface="BPG Algeti" panose="02000503000000020004" pitchFamily="2" charset="0"/>
                </a:rPr>
                <a:t>სიები</a:t>
              </a:r>
              <a:endParaRPr lang="en-US" sz="1050" dirty="0">
                <a:latin typeface="BPG Algeti" panose="02000503000000020004" pitchFamily="2" charset="0"/>
                <a:cs typeface="BPG Algeti" panose="02000503000000020004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265065" y="4134718"/>
            <a:ext cx="1350599" cy="646613"/>
            <a:chOff x="4265065" y="3513871"/>
            <a:chExt cx="1350599" cy="64661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65065" y="3513871"/>
              <a:ext cx="1350599" cy="64661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716016" y="3620514"/>
              <a:ext cx="818927" cy="415498"/>
            </a:xfrm>
            <a:prstGeom prst="rect">
              <a:avLst/>
            </a:prstGeom>
            <a:solidFill>
              <a:srgbClr val="E9CCCC"/>
            </a:solidFill>
            <a:ln>
              <a:solidFill>
                <a:srgbClr val="E9CCCC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ka-GE" sz="1050" dirty="0">
                  <a:latin typeface="BPG Algeti" panose="02000503000000020004" pitchFamily="2" charset="0"/>
                  <a:cs typeface="BPG Algeti" panose="02000503000000020004" pitchFamily="2" charset="0"/>
                </a:rPr>
                <a:t>ფორმა 025</a:t>
              </a:r>
              <a:endParaRPr lang="en-US" sz="1050" dirty="0">
                <a:latin typeface="BPG Algeti" panose="02000503000000020004" pitchFamily="2" charset="0"/>
                <a:cs typeface="BPG Algeti" panose="02000503000000020004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65065" y="4842336"/>
            <a:ext cx="1347513" cy="645135"/>
            <a:chOff x="4265065" y="5349394"/>
            <a:chExt cx="1347513" cy="64513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>
              <a:lum bright="40000" contrast="-40000"/>
            </a:blip>
            <a:stretch>
              <a:fillRect/>
            </a:stretch>
          </p:blipFill>
          <p:spPr>
            <a:xfrm>
              <a:off x="4265065" y="5349394"/>
              <a:ext cx="1347513" cy="645135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4714924" y="5442516"/>
              <a:ext cx="818927" cy="415498"/>
            </a:xfrm>
            <a:prstGeom prst="rect">
              <a:avLst/>
            </a:prstGeom>
            <a:solidFill>
              <a:srgbClr val="F7E6E6"/>
            </a:solidFill>
            <a:ln>
              <a:solidFill>
                <a:srgbClr val="F7E6E6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ka-GE" sz="1050" dirty="0">
                  <a:solidFill>
                    <a:schemeClr val="bg1">
                      <a:lumMod val="50000"/>
                    </a:schemeClr>
                  </a:solidFill>
                  <a:latin typeface="BPG Algeti" panose="02000503000000020004" pitchFamily="2" charset="0"/>
                  <a:cs typeface="BPG Algeti" panose="02000503000000020004" pitchFamily="2" charset="0"/>
                </a:rPr>
                <a:t>ბავშვ. </a:t>
              </a:r>
              <a:r>
                <a:rPr lang="ka-GE" sz="1050" dirty="0" err="1">
                  <a:solidFill>
                    <a:schemeClr val="bg1">
                      <a:lumMod val="50000"/>
                    </a:schemeClr>
                  </a:solidFill>
                  <a:latin typeface="BPG Algeti" panose="02000503000000020004" pitchFamily="2" charset="0"/>
                  <a:cs typeface="BPG Algeti" panose="02000503000000020004" pitchFamily="2" charset="0"/>
                </a:rPr>
                <a:t>მეთვალყ</a:t>
              </a:r>
              <a:r>
                <a:rPr lang="ka-GE" sz="1050" dirty="0">
                  <a:solidFill>
                    <a:schemeClr val="bg1">
                      <a:lumMod val="50000"/>
                    </a:schemeClr>
                  </a:solidFill>
                  <a:latin typeface="BPG Algeti" panose="02000503000000020004" pitchFamily="2" charset="0"/>
                  <a:cs typeface="BPG Algeti" panose="02000503000000020004" pitchFamily="2" charset="0"/>
                </a:rPr>
                <a:t>.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65065" y="5432692"/>
            <a:ext cx="1347513" cy="645135"/>
            <a:chOff x="4265065" y="5349394"/>
            <a:chExt cx="1347513" cy="645135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3">
              <a:lum bright="40000" contrast="-40000"/>
            </a:blip>
            <a:stretch>
              <a:fillRect/>
            </a:stretch>
          </p:blipFill>
          <p:spPr>
            <a:xfrm>
              <a:off x="4265065" y="5349394"/>
              <a:ext cx="1347513" cy="645135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714924" y="5442516"/>
              <a:ext cx="818927" cy="415498"/>
            </a:xfrm>
            <a:prstGeom prst="rect">
              <a:avLst/>
            </a:prstGeom>
            <a:solidFill>
              <a:srgbClr val="F7E6E6"/>
            </a:solidFill>
            <a:ln>
              <a:solidFill>
                <a:srgbClr val="F7E6E6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ka-GE" sz="1050" dirty="0">
                  <a:solidFill>
                    <a:schemeClr val="bg1">
                      <a:lumMod val="50000"/>
                    </a:schemeClr>
                  </a:solidFill>
                  <a:latin typeface="BPG Algeti" panose="02000503000000020004" pitchFamily="2" charset="0"/>
                  <a:cs typeface="BPG Algeti" panose="02000503000000020004" pitchFamily="2" charset="0"/>
                </a:rPr>
                <a:t>კიბოს რეესტრი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65065" y="6022605"/>
            <a:ext cx="1347513" cy="645135"/>
            <a:chOff x="4265065" y="5349394"/>
            <a:chExt cx="1347513" cy="645135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>
              <a:lum bright="40000" contrast="-40000"/>
            </a:blip>
            <a:stretch>
              <a:fillRect/>
            </a:stretch>
          </p:blipFill>
          <p:spPr>
            <a:xfrm>
              <a:off x="4265065" y="5349394"/>
              <a:ext cx="1347513" cy="645135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4714924" y="5442516"/>
              <a:ext cx="818927" cy="415498"/>
            </a:xfrm>
            <a:prstGeom prst="rect">
              <a:avLst/>
            </a:prstGeom>
            <a:solidFill>
              <a:srgbClr val="F7E6E6"/>
            </a:solidFill>
            <a:ln>
              <a:solidFill>
                <a:srgbClr val="F7E6E6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ka-GE" sz="1050" dirty="0">
                  <a:solidFill>
                    <a:schemeClr val="bg1">
                      <a:lumMod val="50000"/>
                    </a:schemeClr>
                  </a:solidFill>
                  <a:latin typeface="BPG Algeti" panose="02000503000000020004" pitchFamily="2" charset="0"/>
                  <a:cs typeface="BPG Algeti" panose="02000503000000020004" pitchFamily="2" charset="0"/>
                </a:rPr>
                <a:t>დაბად. რეესტრი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endParaRPr>
            </a:p>
          </p:txBody>
        </p:sp>
      </p:grpSp>
      <p:cxnSp>
        <p:nvCxnSpPr>
          <p:cNvPr id="60" name="Straight Connector 43"/>
          <p:cNvCxnSpPr>
            <a:stCxn id="29" idx="3"/>
          </p:cNvCxnSpPr>
          <p:nvPr/>
        </p:nvCxnSpPr>
        <p:spPr>
          <a:xfrm flipV="1">
            <a:off x="5612578" y="4500659"/>
            <a:ext cx="429742" cy="664245"/>
          </a:xfrm>
          <a:prstGeom prst="bentConnector2">
            <a:avLst/>
          </a:prstGeom>
          <a:ln w="38100"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43"/>
          <p:cNvCxnSpPr>
            <a:stCxn id="41" idx="3"/>
          </p:cNvCxnSpPr>
          <p:nvPr/>
        </p:nvCxnSpPr>
        <p:spPr>
          <a:xfrm flipV="1">
            <a:off x="5615664" y="3833705"/>
            <a:ext cx="429739" cy="624320"/>
          </a:xfrm>
          <a:prstGeom prst="bent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3"/>
          <p:cNvCxnSpPr>
            <a:stCxn id="51" idx="3"/>
          </p:cNvCxnSpPr>
          <p:nvPr/>
        </p:nvCxnSpPr>
        <p:spPr>
          <a:xfrm flipV="1">
            <a:off x="5612578" y="5143207"/>
            <a:ext cx="429740" cy="612053"/>
          </a:xfrm>
          <a:prstGeom prst="bentConnector2">
            <a:avLst/>
          </a:prstGeom>
          <a:ln w="38100"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43"/>
          <p:cNvCxnSpPr>
            <a:stCxn id="56" idx="3"/>
          </p:cNvCxnSpPr>
          <p:nvPr/>
        </p:nvCxnSpPr>
        <p:spPr>
          <a:xfrm flipV="1">
            <a:off x="5612578" y="5788342"/>
            <a:ext cx="429740" cy="556831"/>
          </a:xfrm>
          <a:prstGeom prst="bentConnector2">
            <a:avLst/>
          </a:prstGeom>
          <a:ln w="38100"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152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ka-GE" sz="2800" b="1" dirty="0"/>
              <a:t>ანალიტიკის  ნიმუში - შაქრიანი დიაბეტის მეთვალყურეობა</a:t>
            </a:r>
            <a:endParaRPr lang="ru-RU" sz="28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02932648"/>
              </p:ext>
            </p:extLst>
          </p:nvPr>
        </p:nvGraphicFramePr>
        <p:xfrm>
          <a:off x="285720" y="16430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92859900"/>
              </p:ext>
            </p:extLst>
          </p:nvPr>
        </p:nvGraphicFramePr>
        <p:xfrm>
          <a:off x="4429124" y="16430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18709584"/>
              </p:ext>
            </p:extLst>
          </p:nvPr>
        </p:nvGraphicFramePr>
        <p:xfrm>
          <a:off x="2285984" y="39290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ka-GE" sz="2800" b="1" dirty="0">
                <a:solidFill>
                  <a:srgbClr val="C00000"/>
                </a:solidFill>
              </a:rPr>
              <a:t>ანალიტიკის  ნიმუში - შაქრიანი დიაბეტის მეთვალყურეობა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16471" t="11719" r="42899" b="11132"/>
          <a:stretch>
            <a:fillRect/>
          </a:stretch>
        </p:blipFill>
        <p:spPr bwMode="auto">
          <a:xfrm>
            <a:off x="107504" y="1700808"/>
            <a:ext cx="4451763" cy="475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16471" t="9766" r="42899" b="11132"/>
          <a:stretch>
            <a:fillRect/>
          </a:stretch>
        </p:blipFill>
        <p:spPr bwMode="auto">
          <a:xfrm>
            <a:off x="4678934" y="1700808"/>
            <a:ext cx="4357686" cy="47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ka-GE" sz="2800" b="1" dirty="0">
                <a:solidFill>
                  <a:srgbClr val="C00000"/>
                </a:solidFill>
              </a:rPr>
              <a:t>ანალიტიკის ნიმუში - კად-ის მეთვალყურეობა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8734"/>
          </a:xfrm>
        </p:spPr>
        <p:txBody>
          <a:bodyPr>
            <a:normAutofit/>
          </a:bodyPr>
          <a:lstStyle/>
          <a:p>
            <a:r>
              <a:rPr lang="ka-GE" sz="1800" b="1" dirty="0"/>
              <a:t>ყველა დაწესებულებიდან სატესტო რეჟიმში დღემდე  გადმოცემული მონაცემებით: </a:t>
            </a:r>
          </a:p>
          <a:p>
            <a:pPr lvl="1">
              <a:buFont typeface="Wingdings" pitchFamily="2" charset="2"/>
              <a:buChar char="ü"/>
            </a:pPr>
            <a:r>
              <a:rPr lang="ka-GE" sz="1800" dirty="0"/>
              <a:t>სულ 131 ვიზიტი კად-ის გამო</a:t>
            </a:r>
          </a:p>
          <a:p>
            <a:pPr lvl="1">
              <a:buFont typeface="Wingdings" pitchFamily="2" charset="2"/>
              <a:buChar char="ü"/>
            </a:pPr>
            <a:r>
              <a:rPr lang="ka-GE" sz="1800" dirty="0"/>
              <a:t>აქედან 97 უნიკალური პაციენტი</a:t>
            </a:r>
            <a:endParaRPr lang="ru-RU" sz="18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57219673"/>
              </p:ext>
            </p:extLst>
          </p:nvPr>
        </p:nvGraphicFramePr>
        <p:xfrm>
          <a:off x="1214414" y="3143248"/>
          <a:ext cx="642942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ka-GE" sz="2800" b="1" dirty="0">
                <a:solidFill>
                  <a:srgbClr val="C00000"/>
                </a:solidFill>
              </a:rPr>
              <a:t>ანალიტიკის ნიმუში - კად-ის მეთვალყურეობა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34324241"/>
              </p:ext>
            </p:extLst>
          </p:nvPr>
        </p:nvGraphicFramePr>
        <p:xfrm>
          <a:off x="214282" y="1714488"/>
          <a:ext cx="457200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8663773"/>
              </p:ext>
            </p:extLst>
          </p:nvPr>
        </p:nvGraphicFramePr>
        <p:xfrm>
          <a:off x="4572000" y="1714488"/>
          <a:ext cx="457200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 anchor="t">
            <a:normAutofit/>
          </a:bodyPr>
          <a:lstStyle/>
          <a:p>
            <a:pPr algn="ctr"/>
            <a:r>
              <a:rPr lang="ka-GE" sz="2800" b="1" dirty="0">
                <a:solidFill>
                  <a:srgbClr val="C00000"/>
                </a:solidFill>
              </a:rPr>
              <a:t>ანალიტიკის ნიმუში - კად-ის მეთვალყურეობა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15922" t="8789" r="43448" b="15039"/>
          <a:stretch>
            <a:fillRect/>
          </a:stretch>
        </p:blipFill>
        <p:spPr bwMode="auto">
          <a:xfrm>
            <a:off x="1871700" y="1124744"/>
            <a:ext cx="5400600" cy="542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600" dirty="0">
                <a:solidFill>
                  <a:srgbClr val="C00000"/>
                </a:solidFill>
              </a:rPr>
              <a:t>პრობლემები პროექტის მიმდინარეობისას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546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>
                <a:solidFill>
                  <a:srgbClr val="C00000"/>
                </a:solidFill>
              </a:rPr>
              <a:t>პრობლემები პროექტის მიმდინარეობისას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ka-GE" dirty="0"/>
              <a:t>პროექტის დიზაინის ცვლილებები: ჯანდაცვის სამინისტროს მიერ  „ხარისხის ერთეულის“ ამოღება.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ka-GE" dirty="0"/>
              <a:t>პროექტის მდგრადობისა და შემდგომი განვრცობისთვის ელექტრონული მოდულის დამატება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ka-GE" dirty="0"/>
              <a:t>სტრუქტურული ცვლილებები ჯანდაცვის სამინისტროში (პროექტის კურატორი მინისტრის მოადგილეების ცვლილებები)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ka-GE" dirty="0"/>
              <a:t>საყოველთაო ჯანდაცვის ამბულატორიულ პროგრამაში ცვლილებების შეტანა (მთავრობის 36-ე დადგენილებაში: 25.04.2017 -  № 208 და 30.10.2017 -  №486)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ka-GE" dirty="0"/>
              <a:t>ამ ცვლილებების შედეგად 2018 წლის აპრილიდან დაწესებულებებს თითქმის 30%-ით შეუმცირდათ მიმაგრებული კონტინგენტი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46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dirty="0">
                <a:solidFill>
                  <a:srgbClr val="C00000"/>
                </a:solidFill>
              </a:rPr>
              <a:t>პრობლემები პროექტის მიმდინარეობისას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ka-GE" sz="2400" dirty="0"/>
              <a:t>საოჯახო</a:t>
            </a:r>
            <a:r>
              <a:rPr lang="en-US" sz="2400" dirty="0"/>
              <a:t> </a:t>
            </a:r>
            <a:r>
              <a:rPr lang="ka-GE" sz="2400" dirty="0"/>
              <a:t>მედიცინის ასოციაციასთან ერთად სამინისტროს მითითებით მოხდა კაპიტაციური თანხის გადაანგარიშება და სელექციური კონტრაქტირების პირობებზე მუშაობა... უშედეგოდ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ka-GE" sz="2400" dirty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ka-GE" sz="2400" dirty="0"/>
              <a:t>ინდიკატორების შესახებ ჯანდაცვის სამინისტროს, </a:t>
            </a:r>
            <a:r>
              <a:rPr lang="en-US" sz="2400" dirty="0"/>
              <a:t>NCDC-</a:t>
            </a:r>
            <a:r>
              <a:rPr lang="ka-GE" sz="2400" dirty="0"/>
              <a:t>ს</a:t>
            </a:r>
            <a:r>
              <a:rPr lang="en-US" sz="2400" dirty="0"/>
              <a:t> </a:t>
            </a:r>
            <a:r>
              <a:rPr lang="ka-GE" sz="2400" dirty="0"/>
              <a:t>და პროექტს შორის მიღწეული შეთანხმების მიუხედავად, საბოლოო გადაწყვეტილების მიღება გახანგრძლივდა. 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ka-GE" sz="2400" dirty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ka-GE" sz="2400" dirty="0"/>
              <a:t>ელექტრონული სამედიცინო რუქის დანერგვა გაძნელდა</a:t>
            </a:r>
          </a:p>
          <a:p>
            <a:pPr marL="457200" indent="-45720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41235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dirty="0">
                <a:solidFill>
                  <a:srgbClr val="C00000"/>
                </a:solidFill>
              </a:rPr>
              <a:t>პრობლემები პროექტის მიმდინარეობისას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ka-GE" sz="2000" dirty="0"/>
              <a:t> </a:t>
            </a:r>
            <a:r>
              <a:rPr lang="ka-GE" sz="2600" dirty="0"/>
              <a:t>პრობლემები საპილოტე დაწესებულებებში:</a:t>
            </a:r>
          </a:p>
          <a:p>
            <a:pPr algn="just">
              <a:buNone/>
            </a:pPr>
            <a:endParaRPr lang="ka-GE" sz="2000" dirty="0"/>
          </a:p>
          <a:p>
            <a:pPr lvl="1" algn="just">
              <a:buFont typeface="Wingdings" pitchFamily="2" charset="2"/>
              <a:buChar char="ü"/>
            </a:pPr>
            <a:r>
              <a:rPr lang="ka-GE" sz="2600" b="1" dirty="0"/>
              <a:t>მედკაპიტალი - </a:t>
            </a:r>
            <a:r>
              <a:rPr lang="ka-GE" sz="2600" dirty="0"/>
              <a:t>სამედიცინო საქმიანობის რეგულირების სააგენტოს მიერ შემოწმების შედეგად დაჯარიმდა</a:t>
            </a:r>
          </a:p>
          <a:p>
            <a:pPr lvl="1" algn="just">
              <a:buFont typeface="Wingdings" pitchFamily="2" charset="2"/>
              <a:buChar char="ü"/>
            </a:pPr>
            <a:r>
              <a:rPr lang="ka-GE" sz="2600" b="1" dirty="0"/>
              <a:t>მედიკორი</a:t>
            </a:r>
            <a:r>
              <a:rPr lang="ka-GE" sz="2600" dirty="0"/>
              <a:t> - 2018 წლის ბოლოს თავდაცვის სამინისტროსთან დადებული კონტრაქტი დასრულდა  და მიმაგრებული კონტინგენტის რაოდენობა მნიშვნელოვნად შემცირდა</a:t>
            </a:r>
          </a:p>
          <a:p>
            <a:pPr lvl="1" algn="just">
              <a:buFont typeface="Wingdings" pitchFamily="2" charset="2"/>
              <a:buChar char="ü"/>
            </a:pPr>
            <a:r>
              <a:rPr lang="ka-GE" sz="2600" b="1" dirty="0"/>
              <a:t>საოჯახო მედიცინის ეროვნული ცენტრი </a:t>
            </a:r>
            <a:r>
              <a:rPr lang="ka-GE" sz="2600" dirty="0"/>
              <a:t> - მისაღები ელექტრონული სამედიცინო ბარათის მოდელის შერჩევის  პროცესი გაჭიანურდა</a:t>
            </a:r>
            <a:r>
              <a:rPr lang="ka-G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44" y="1772816"/>
            <a:ext cx="8856984" cy="468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-GE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სამედიცინო დაწესებულება უნდა მდებარეობდეს თბილისში</a:t>
            </a:r>
            <a:endParaRPr lang="en-US" sz="1400" dirty="0">
              <a:latin typeface="BPG Algeti" panose="02000503000000020004" pitchFamily="2" charset="0"/>
              <a:ea typeface="Calibri" panose="020F0502020204030204" pitchFamily="34" charset="0"/>
              <a:cs typeface="BPG Algeti" panose="02000503000000020004" pitchFamily="2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-GE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უნდა იყოს მულტი-პროფილური, რომელშიც დასაქმებულია როგორც ოჯახის ექიმები, ასევე სპეციალისტები</a:t>
            </a:r>
            <a:endParaRPr lang="en-US" sz="1400" dirty="0">
              <a:latin typeface="BPG Algeti" panose="02000503000000020004" pitchFamily="2" charset="0"/>
              <a:ea typeface="Calibri" panose="020F0502020204030204" pitchFamily="34" charset="0"/>
              <a:cs typeface="BPG Algeti" panose="02000503000000020004" pitchFamily="2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-GE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კლინიკა უნდა უწევდეს სამედიცინო მომსახურებას როგორც მოზრდილ, ისე პედიატრიულ კონტინგენტს</a:t>
            </a:r>
            <a:endParaRPr lang="en-US" sz="1400" dirty="0">
              <a:latin typeface="BPG Algeti" panose="02000503000000020004" pitchFamily="2" charset="0"/>
              <a:ea typeface="Calibri" panose="020F0502020204030204" pitchFamily="34" charset="0"/>
              <a:cs typeface="BPG Algeti" panose="02000503000000020004" pitchFamily="2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-GE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კლინიკაში მიბმული მოსახლეობის რაოდენობა უნდა შეადგენდეს სულ მცირე 14000 პაციენტს</a:t>
            </a:r>
            <a:endParaRPr lang="en-US" sz="1400" dirty="0">
              <a:latin typeface="BPG Algeti" panose="02000503000000020004" pitchFamily="2" charset="0"/>
              <a:ea typeface="Calibri" panose="020F0502020204030204" pitchFamily="34" charset="0"/>
              <a:cs typeface="BPG Algeti" panose="02000503000000020004" pitchFamily="2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ka-GE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სამედიცინო დაწესებულება უნდა მონაწილეობდეს სახელმწიფო საყოველთაო ჯანდაცვის პროგრამაში ან აწარმოებდეს ამბულატორიულ სერვისებს კერძო სადაზღვევო პროგრამების ფარგლებში</a:t>
            </a:r>
            <a:endParaRPr lang="ka-GE" sz="1400" dirty="0">
              <a:latin typeface="BPG Algeti" panose="02000503000000020004" pitchFamily="2" charset="0"/>
              <a:ea typeface="Calibri" panose="020F0502020204030204" pitchFamily="34" charset="0"/>
              <a:cs typeface="BPG Algeti" panose="02000503000000020004" pitchFamily="2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ka-GE" dirty="0">
                <a:latin typeface="BPG Algeti" panose="02000503000000020004" pitchFamily="2" charset="0"/>
                <a:ea typeface="Calibri" panose="020F0502020204030204" pitchFamily="34" charset="0"/>
                <a:cs typeface="BPG Algeti" panose="02000503000000020004" pitchFamily="2" charset="0"/>
              </a:rPr>
              <a:t>დაწესებულებაში შესაძლებელი უნდა იყოს სახელმწიფო პროგრამით განსაზღვრული ლაბორატორიული და დიაგნოსტიკური სერვისების მიღება, ან მას გააჩნდეს ხელშეკრულება სხვა დაწესებულებასთან, სადაც ეს სერვისები იქნება ხელმისაწვდომი.</a:t>
            </a:r>
            <a:endParaRPr lang="en-US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76470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შერჩევის კრიტერიუმები</a:t>
            </a:r>
            <a:endParaRPr lang="ka-GE" sz="2400" dirty="0">
              <a:solidFill>
                <a:schemeClr val="tx2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306" y="126876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სავალდებულო</a:t>
            </a:r>
            <a:endParaRPr lang="ka-GE" dirty="0">
              <a:solidFill>
                <a:schemeClr val="tx2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19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dirty="0">
                <a:solidFill>
                  <a:srgbClr val="C00000"/>
                </a:solidFill>
              </a:rPr>
              <a:t>პრობლემები პროექტის მიმდინარეობისას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 algn="just">
              <a:buFont typeface="Wingdings" pitchFamily="2" charset="2"/>
              <a:buChar char="Ø"/>
            </a:pPr>
            <a:r>
              <a:rPr lang="ka-GE" sz="2400" dirty="0"/>
              <a:t>დაწესებულებების მხრიდან ფინანსური მხარდაჭერის მოლოდინი და  დაბალი მოტივაცია</a:t>
            </a:r>
          </a:p>
          <a:p>
            <a:pPr marL="182880" lvl="1" algn="just">
              <a:buFont typeface="Wingdings" pitchFamily="2" charset="2"/>
              <a:buChar char="Ø"/>
            </a:pPr>
            <a:endParaRPr lang="ka-GE" sz="2400" dirty="0"/>
          </a:p>
          <a:p>
            <a:pPr marL="182880" lvl="1" algn="just">
              <a:buFont typeface="Wingdings" pitchFamily="2" charset="2"/>
              <a:buChar char="Ø"/>
            </a:pPr>
            <a:r>
              <a:rPr lang="ka-GE" sz="2400" dirty="0"/>
              <a:t>ეროვნული ინდიკატორების შერჩევაზე საბოლოო შეთანხმება   მოხდა მხოლოდ  2019 წლის აპრილში</a:t>
            </a:r>
          </a:p>
          <a:p>
            <a:pPr marL="182880" lvl="1" algn="just">
              <a:buFont typeface="Wingdings" pitchFamily="2" charset="2"/>
              <a:buChar char="Ø"/>
            </a:pPr>
            <a:endParaRPr lang="ka-GE" sz="2400" dirty="0"/>
          </a:p>
          <a:p>
            <a:pPr marL="182880" lvl="1" algn="just">
              <a:buFont typeface="Wingdings" pitchFamily="2" charset="2"/>
              <a:buChar char="Ø"/>
            </a:pPr>
            <a:r>
              <a:rPr lang="ka-GE" sz="2400" dirty="0"/>
              <a:t> ამასთან დაკავშირებით გამოიკვეთა ცვლილებების შეტანის საჭიროება ლოკალურ ელექტრონულ სისტემებში, რამაც გამოიწვია მონაცემთა შეგროვების პროცესების გაჭიანურება.</a:t>
            </a:r>
          </a:p>
          <a:p>
            <a:pPr marL="182880" lvl="1" algn="just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83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br>
              <a:rPr lang="ka-GE" sz="3200" dirty="0">
                <a:solidFill>
                  <a:srgbClr val="C00000"/>
                </a:solidFill>
              </a:rPr>
            </a:br>
            <a:r>
              <a:rPr lang="ka-GE" sz="3200" dirty="0">
                <a:solidFill>
                  <a:srgbClr val="C00000"/>
                </a:solidFill>
              </a:rPr>
              <a:t> მომავალი აქტივობები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 algn="just">
              <a:buFont typeface="Wingdings" pitchFamily="2" charset="2"/>
              <a:buChar char="Ø"/>
            </a:pPr>
            <a:r>
              <a:rPr lang="ka-GE" sz="2400" dirty="0"/>
              <a:t>2019 წლის სექტემბრიდან სავალდებულო ხდება ელექტრონული სამედიცინო რუქების წარმოება </a:t>
            </a:r>
            <a:r>
              <a:rPr lang="ka-GE" sz="2400" dirty="0" err="1"/>
              <a:t>პჯდ</a:t>
            </a:r>
            <a:r>
              <a:rPr lang="ka-GE" sz="2400" dirty="0"/>
              <a:t>-ში.</a:t>
            </a:r>
          </a:p>
          <a:p>
            <a:pPr marL="182880" lvl="1" algn="just">
              <a:buFont typeface="Wingdings" pitchFamily="2" charset="2"/>
              <a:buChar char="Ø"/>
            </a:pPr>
            <a:endParaRPr lang="ka-GE" sz="2400" dirty="0"/>
          </a:p>
          <a:p>
            <a:pPr marL="182880" lvl="1" algn="just">
              <a:buFont typeface="Wingdings" pitchFamily="2" charset="2"/>
              <a:buChar char="Ø"/>
            </a:pPr>
            <a:r>
              <a:rPr lang="ka-GE" sz="2400" dirty="0"/>
              <a:t>შესაბამისად პროექტის მიერ შერჩეული ინდიკატორების შეგროვება გაადვილდება.</a:t>
            </a:r>
          </a:p>
          <a:p>
            <a:pPr marL="182880" lvl="1" algn="just">
              <a:buFont typeface="Wingdings" pitchFamily="2" charset="2"/>
              <a:buChar char="Ø"/>
            </a:pPr>
            <a:endParaRPr lang="ka-GE" sz="2400" dirty="0"/>
          </a:p>
          <a:p>
            <a:pPr marL="182880" lvl="1" algn="just">
              <a:buFont typeface="Wingdings" pitchFamily="2" charset="2"/>
              <a:buChar char="Ø"/>
            </a:pPr>
            <a:r>
              <a:rPr lang="ka-GE" sz="2400" dirty="0"/>
              <a:t>მონაცემთა ანალიზის საფუძველზე შესაძლებელი გახდება პჯდ-ს ახალი ეროვნული  სტანდარტების დადგენა.</a:t>
            </a:r>
          </a:p>
          <a:p>
            <a:pPr marL="182880" lvl="1" algn="just">
              <a:buFont typeface="Wingdings" pitchFamily="2" charset="2"/>
              <a:buChar char="Ø"/>
            </a:pPr>
            <a:endParaRPr lang="ka-GE" sz="2400" dirty="0"/>
          </a:p>
          <a:p>
            <a:pPr marL="182880" lvl="1" algn="just">
              <a:buFont typeface="Wingdings" pitchFamily="2" charset="2"/>
              <a:buChar char="Ø"/>
            </a:pPr>
            <a:r>
              <a:rPr lang="ka-GE" sz="2400" dirty="0"/>
              <a:t>შემუშავებული ეროვნული სტანდარტების საფუძველზე შევთავაზებთ ჯანდაცვის სამინისტროს შესრულებაზე დაფუძნებული ანაზღაურების მოდელს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665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a-GE" dirty="0">
                <a:solidFill>
                  <a:srgbClr val="C00000"/>
                </a:solidFill>
              </a:rPr>
              <a:t>გმადლობთ!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5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44" y="1772816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dirty="0">
                <a:latin typeface="BPG Algeti" panose="02000503000000020004" pitchFamily="2" charset="0"/>
                <a:cs typeface="BPG Algeti" panose="02000503000000020004" pitchFamily="2" charset="0"/>
              </a:rPr>
              <a:t>სასურველია დაწესებულებაში ფუნქციონირებდეს პირველადი ჯანდაცვის გუნდი  (ოჯახის ექიმი და </a:t>
            </a:r>
            <a:r>
              <a:rPr lang="ka-GE" dirty="0" err="1">
                <a:latin typeface="BPG Algeti" panose="02000503000000020004" pitchFamily="2" charset="0"/>
                <a:cs typeface="BPG Algeti" panose="02000503000000020004" pitchFamily="2" charset="0"/>
              </a:rPr>
              <a:t>ექთნი</a:t>
            </a:r>
            <a:r>
              <a:rPr lang="ka-GE" dirty="0">
                <a:latin typeface="BPG Algeti" panose="02000503000000020004" pitchFamily="2" charset="0"/>
                <a:cs typeface="BPG Algeti" panose="02000503000000020004" pitchFamily="2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dirty="0">
                <a:latin typeface="BPG Algeti" panose="02000503000000020004" pitchFamily="2" charset="0"/>
                <a:cs typeface="BPG Algeti" panose="02000503000000020004" pitchFamily="2" charset="0"/>
              </a:rPr>
              <a:t>სასურველია დაწესებულება აწარმოებს პირველადი სამედიცინო მომსახურების ბაზისურ პაკეტს (იმუნიზაცია, ბავშვის განვითარებაზე მეთვალყურეობა, ოჯახის დაგეგმვა, ქრონიკული დაავადებების მართვა, ბაზისური </a:t>
            </a:r>
            <a:r>
              <a:rPr lang="ka-GE" dirty="0" err="1">
                <a:latin typeface="BPG Algeti" panose="02000503000000020004" pitchFamily="2" charset="0"/>
                <a:cs typeface="BPG Algeti" panose="02000503000000020004" pitchFamily="2" charset="0"/>
              </a:rPr>
              <a:t>რეაბილიტაციური</a:t>
            </a:r>
            <a:r>
              <a:rPr lang="ka-GE" dirty="0">
                <a:latin typeface="BPG Algeti" panose="02000503000000020004" pitchFamily="2" charset="0"/>
                <a:cs typeface="BPG Algeti" panose="02000503000000020004" pitchFamily="2" charset="0"/>
              </a:rPr>
              <a:t> სერვისები, ჯანმრთელ პირთა მეთვალყურეობა)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dirty="0">
                <a:latin typeface="BPG Algeti" panose="02000503000000020004" pitchFamily="2" charset="0"/>
                <a:cs typeface="BPG Algeti" panose="02000503000000020004" pitchFamily="2" charset="0"/>
              </a:rPr>
              <a:t>სასურველია დაწესებულებას ჰქონდეს შიდა კომპიუტერული ელექტრონული სისტემა პაციენტთა ნაკადის მართვისთვის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dirty="0">
                <a:latin typeface="BPG Algeti" panose="02000503000000020004" pitchFamily="2" charset="0"/>
                <a:cs typeface="BPG Algeti" panose="02000503000000020004" pitchFamily="2" charset="0"/>
              </a:rPr>
              <a:t>სასურველია დაწესებულებას ჰქონდეს ანგარიშგების სისტემა მიწოდებული სამედიცინო სერვისებისთვის</a:t>
            </a:r>
            <a:endParaRPr lang="en-US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76470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შერჩევის კრიტერიუმები</a:t>
            </a:r>
            <a:endParaRPr lang="ka-GE" sz="2400" dirty="0">
              <a:solidFill>
                <a:schemeClr val="tx2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306" y="126876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სასურველი</a:t>
            </a:r>
            <a:endParaRPr lang="ka-GE" dirty="0">
              <a:solidFill>
                <a:schemeClr val="tx2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8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268760"/>
            <a:ext cx="87154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2800" b="1" dirty="0">
              <a:solidFill>
                <a:schemeClr val="accent2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r>
              <a:rPr lang="ka-GE" sz="2800" b="1" dirty="0">
                <a:solidFill>
                  <a:schemeClr val="accent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თანამშრომლობა სხვა  ორგანიზაციებთან:</a:t>
            </a:r>
          </a:p>
          <a:p>
            <a:endParaRPr lang="ka-GE" sz="3200" b="1" dirty="0">
              <a:solidFill>
                <a:schemeClr val="tx2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WHO</a:t>
            </a:r>
            <a:r>
              <a:rPr lang="ka-GE" sz="24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  (დიაბეტის სახელმძღვანელოს შემუშავება)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UNICEF </a:t>
            </a:r>
            <a:r>
              <a:rPr lang="ka-GE" sz="24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(ბავშვთა განვითარების მოდული)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BMJ  </a:t>
            </a:r>
            <a:r>
              <a:rPr lang="ka-GE" sz="24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(უწყვეტი სამედიცინო განათლება)</a:t>
            </a:r>
          </a:p>
          <a:p>
            <a:pPr marL="342900" indent="-342900">
              <a:buAutoNum type="arabicPeriod"/>
            </a:pPr>
            <a:r>
              <a:rPr lang="ka-GE" sz="24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საოჯახო მედიცინის ასოციაცია (ინდიკატორები და უსგ)</a:t>
            </a:r>
          </a:p>
          <a:p>
            <a:pPr marL="342900" indent="-342900">
              <a:buAutoNum type="arabicPeriod"/>
            </a:pPr>
            <a:r>
              <a:rPr lang="ka-GE" sz="24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 საქართველოს ოჯახის ექიმთა ასოციაცია (ინდიკატორები)</a:t>
            </a:r>
            <a:endParaRPr lang="ru-RU" sz="24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endParaRPr lang="ru-RU" sz="28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3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57166"/>
            <a:ext cx="850112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200" b="1" dirty="0">
                <a:solidFill>
                  <a:schemeClr val="accent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პროექტის  საწყის ეტაპზე შეთავაზებული ინდიკატორების პანელი</a:t>
            </a:r>
          </a:p>
          <a:p>
            <a:endParaRPr lang="ka-GE" sz="2000" b="1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lvl="0"/>
            <a:r>
              <a:rPr lang="ka-GE" sz="2000" b="1" spc="-100" dirty="0">
                <a:solidFill>
                  <a:schemeClr val="accent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პრევენციული ინდიკატორები</a:t>
            </a:r>
            <a:endParaRPr lang="ru-RU" sz="2000" b="1" spc="-100" dirty="0">
              <a:solidFill>
                <a:schemeClr val="accent2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endParaRPr lang="ka-GE" sz="2000" b="1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ბავშვთა მეთვალყურეობა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ka-GE" sz="2000" b="1" dirty="0">
                <a:latin typeface="BPG Algeti" panose="02000503000000020004" pitchFamily="2" charset="0"/>
                <a:cs typeface="BPG Algeti" panose="02000503000000020004" pitchFamily="2" charset="0"/>
              </a:rPr>
              <a:t> 1 წლამდე ასაკის ბავშვთა განვითარების შეფასება</a:t>
            </a:r>
            <a:endParaRPr lang="ru-RU" sz="20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ka-GE" sz="2000" b="1" dirty="0">
                <a:latin typeface="BPG Algeti" panose="02000503000000020004" pitchFamily="2" charset="0"/>
                <a:cs typeface="BPG Algeti" panose="02000503000000020004" pitchFamily="2" charset="0"/>
              </a:rPr>
              <a:t> იმუნიზაცია</a:t>
            </a:r>
          </a:p>
          <a:p>
            <a:endParaRPr lang="ru-RU" sz="20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    პრაქტიკულად ჯანმრთელ პირთა სკრინინგი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ka-GE" sz="2000" b="1" dirty="0">
                <a:latin typeface="BPG Algeti" panose="02000503000000020004" pitchFamily="2" charset="0"/>
                <a:cs typeface="BPG Algeti" panose="02000503000000020004" pitchFamily="2" charset="0"/>
              </a:rPr>
              <a:t>პაციენტის ქცევითი რისკ-ფაქტორების შეფასება</a:t>
            </a:r>
            <a:endParaRPr lang="ru-RU" sz="2000" b="1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ka-GE" sz="2000" b="1" dirty="0">
                <a:latin typeface="BPG Algeti" panose="02000503000000020004" pitchFamily="2" charset="0"/>
                <a:cs typeface="BPG Algeti" panose="02000503000000020004" pitchFamily="2" charset="0"/>
              </a:rPr>
              <a:t>გულის იშემიური დაავადების 10-წლიანი რისკის შეფასება</a:t>
            </a:r>
          </a:p>
          <a:p>
            <a:pPr marL="179388" indent="-179388">
              <a:buFont typeface="Arial" pitchFamily="34" charset="0"/>
              <a:buChar char="•"/>
            </a:pPr>
            <a:endParaRPr lang="ka-GE" sz="20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179388" indent="-179388">
              <a:buFont typeface="Wingdings" pitchFamily="2" charset="2"/>
              <a:buChar char="Ø"/>
            </a:pP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    აივ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/</a:t>
            </a: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ცე-ჰეპატიტის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/</a:t>
            </a: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ტუბერკულოზის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 </a:t>
            </a: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სკრინინგის ინტეგრირებული პროტოკოლის დანერგვა</a:t>
            </a:r>
          </a:p>
          <a:p>
            <a:pPr marL="179388" indent="-179388"/>
            <a:endParaRPr lang="ka-GE" sz="2000" b="1" dirty="0">
              <a:solidFill>
                <a:schemeClr val="tx2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marL="179388" indent="-179388">
              <a:buFont typeface="Wingdings" pitchFamily="2" charset="2"/>
              <a:buChar char="Ø"/>
            </a:pP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 სარძევე ჯირკვლის, საშვილოსნოს ყელის  და მსხვილი ნაწლავის კიბოს სკრინინგი</a:t>
            </a:r>
            <a:endParaRPr lang="ka-GE" sz="2000" b="1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endParaRPr lang="ka-GE" sz="2000" b="1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endParaRPr lang="en-US" sz="20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2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28604"/>
            <a:ext cx="8001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a-GE" sz="2000" b="1" dirty="0">
              <a:solidFill>
                <a:schemeClr val="accent2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algn="ctr"/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პროექტის  საწყის ეტაპზე შეთავაზებული ინდიკატორების პანელი</a:t>
            </a:r>
          </a:p>
          <a:p>
            <a:pPr algn="ctr"/>
            <a:endParaRPr lang="ka-GE" sz="2000" b="1" dirty="0">
              <a:solidFill>
                <a:schemeClr val="accent2">
                  <a:lumMod val="75000"/>
                </a:schemeClr>
              </a:solidFill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 algn="ctr"/>
            <a:r>
              <a:rPr lang="ka-GE" sz="2000" b="1" dirty="0">
                <a:solidFill>
                  <a:schemeClr val="accent2">
                    <a:lumMod val="75000"/>
                  </a:schemeClr>
                </a:solidFill>
                <a:latin typeface="BPG Algeti" panose="02000503000000020004" pitchFamily="2" charset="0"/>
                <a:cs typeface="BPG Algeti" panose="02000503000000020004" pitchFamily="2" charset="0"/>
              </a:rPr>
              <a:t>ქრონიკული არაგადამდები დაავადებების  ჩამონათვალი</a:t>
            </a:r>
          </a:p>
          <a:p>
            <a:pPr algn="ctr"/>
            <a:endParaRPr lang="ru-RU" sz="2000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2000" b="1" dirty="0">
                <a:latin typeface="BPG Algeti" panose="02000503000000020004" pitchFamily="2" charset="0"/>
                <a:cs typeface="BPG Algeti" panose="02000503000000020004" pitchFamily="2" charset="0"/>
              </a:rPr>
              <a:t>კორონარული არტერიების დაავადება</a:t>
            </a:r>
            <a:r>
              <a:rPr lang="en-US" sz="2000" b="1" dirty="0">
                <a:latin typeface="BPG Algeti" panose="02000503000000020004" pitchFamily="2" charset="0"/>
                <a:cs typeface="BPG Algeti" panose="02000503000000020004" pitchFamily="2" charset="0"/>
              </a:rPr>
              <a:t> (</a:t>
            </a:r>
            <a:r>
              <a:rPr lang="ka-GE" sz="2000" b="1" dirty="0">
                <a:latin typeface="BPG Algeti" panose="02000503000000020004" pitchFamily="2" charset="0"/>
                <a:cs typeface="BPG Algeti" panose="02000503000000020004" pitchFamily="2" charset="0"/>
              </a:rPr>
              <a:t>კად)</a:t>
            </a:r>
          </a:p>
          <a:p>
            <a:endParaRPr lang="ka-GE" sz="2000" b="1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2000" b="1" dirty="0">
                <a:latin typeface="BPG Algeti" panose="02000503000000020004" pitchFamily="2" charset="0"/>
                <a:cs typeface="BPG Algeti" panose="02000503000000020004" pitchFamily="2" charset="0"/>
              </a:rPr>
              <a:t> არტერიული ჰიპერტენზია</a:t>
            </a:r>
          </a:p>
          <a:p>
            <a:endParaRPr lang="ka-GE" sz="2000" b="1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2000" b="1" dirty="0">
                <a:latin typeface="BPG Algeti" panose="02000503000000020004" pitchFamily="2" charset="0"/>
                <a:cs typeface="BPG Algeti" panose="02000503000000020004" pitchFamily="2" charset="0"/>
              </a:rPr>
              <a:t> შაქრიანი დიაბეტი</a:t>
            </a:r>
          </a:p>
          <a:p>
            <a:endParaRPr lang="ka-GE" sz="2000" b="1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2000" b="1" dirty="0">
                <a:latin typeface="BPG Algeti" panose="02000503000000020004" pitchFamily="2" charset="0"/>
                <a:cs typeface="BPG Algeti" panose="02000503000000020004" pitchFamily="2" charset="0"/>
              </a:rPr>
              <a:t> ბრონქული ასთმა</a:t>
            </a:r>
          </a:p>
          <a:p>
            <a:endParaRPr lang="ka-GE" sz="2000" b="1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2000" b="1" dirty="0">
                <a:latin typeface="BPG Algeti" panose="02000503000000020004" pitchFamily="2" charset="0"/>
                <a:cs typeface="BPG Algeti" panose="02000503000000020004" pitchFamily="2" charset="0"/>
              </a:rPr>
              <a:t> ფილტვის ქრონიკული ობსტრუქციული დაავადება (ფქოდ)</a:t>
            </a:r>
          </a:p>
          <a:p>
            <a:endParaRPr lang="ka-GE" sz="2000" b="1" dirty="0">
              <a:latin typeface="BPG Algeti" panose="02000503000000020004" pitchFamily="2" charset="0"/>
              <a:cs typeface="BPG Algeti" panose="02000503000000020004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2000" b="1" dirty="0">
                <a:latin typeface="BPG Algeti" panose="02000503000000020004" pitchFamily="2" charset="0"/>
                <a:cs typeface="BPG Algeti" panose="02000503000000020004" pitchFamily="2" charset="0"/>
              </a:rPr>
              <a:t>დეპრესია</a:t>
            </a:r>
            <a:endParaRPr lang="ru-RU" sz="2000" dirty="0">
              <a:latin typeface="BPG Algeti" panose="02000503000000020004" pitchFamily="2" charset="0"/>
              <a:cs typeface="BPG Alget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30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1056</TotalTime>
  <Words>1928</Words>
  <Application>Microsoft Office PowerPoint</Application>
  <PresentationFormat>On-screen Show (4:3)</PresentationFormat>
  <Paragraphs>400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BPG Algeti</vt:lpstr>
      <vt:lpstr>Calibri</vt:lpstr>
      <vt:lpstr>Cambria</vt:lpstr>
      <vt:lpstr>Sylfaen</vt:lpstr>
      <vt:lpstr>Symbol</vt:lpstr>
      <vt:lpstr>Wingdings</vt:lpstr>
      <vt:lpstr>Clarity</vt:lpstr>
      <vt:lpstr>პირველადი ჯანდაცვის მომსახურების ხარისხის გაუმჯობესება საქართველოში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მონაცემები</vt:lpstr>
      <vt:lpstr>შერჩეული ინდიკატორები</vt:lpstr>
      <vt:lpstr>ინდიკატორები</vt:lpstr>
      <vt:lpstr>ინდიკატორები</vt:lpstr>
      <vt:lpstr>ინდიკატორები</vt:lpstr>
      <vt:lpstr>ინდიკატორები</vt:lpstr>
      <vt:lpstr>ინდიკატორები</vt:lpstr>
      <vt:lpstr>ინდიკატორები</vt:lpstr>
      <vt:lpstr>ხარისხის გაუმჯობესების მოდელი</vt:lpstr>
      <vt:lpstr>გაუმჯობესების ინსტრუმენტები </vt:lpstr>
      <vt:lpstr>PowerPoint Presentation</vt:lpstr>
      <vt:lpstr>კლინიკური პროცესების ვიზუალიზაცია და ანალიზი</vt:lpstr>
      <vt:lpstr>რა გაკეთდა</vt:lpstr>
      <vt:lpstr>PowerPoint Presentation</vt:lpstr>
      <vt:lpstr>PowerPoint Presentation</vt:lpstr>
      <vt:lpstr>არტერიული ჰიერტენზიის მეთვალყურეობის ფურცელი (გაგრეძლება)</vt:lpstr>
      <vt:lpstr>PowerPoint Presentation</vt:lpstr>
      <vt:lpstr>კლინიკური მდგომარეობის მართვის ალგორითმის ნიმუში - შაქრიანი დიაბეტი</vt:lpstr>
      <vt:lpstr>აქტივობები საერთაშორისო დონეზე</vt:lpstr>
      <vt:lpstr>ანალიტიკის  ნიმუში - შაქრიანი დიაბეტის მეთვალყურეობა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სისტემის კომპონენტები: სამინისტრო</vt:lpstr>
      <vt:lpstr>ანალიტიკის  ნიმუში - შაქრიანი დიაბეტის მეთვალყურეობა</vt:lpstr>
      <vt:lpstr>ანალიტიკის  ნიმუში - შაქრიანი დიაბეტის მეთვალყურეობა</vt:lpstr>
      <vt:lpstr>ანალიტიკის ნიმუში - კად-ის მეთვალყურეობა</vt:lpstr>
      <vt:lpstr>ანალიტიკის ნიმუში - კად-ის მეთვალყურეობა</vt:lpstr>
      <vt:lpstr>ანალიტიკის ნიმუში - კად-ის მეთვალყურეობა</vt:lpstr>
      <vt:lpstr>პრობლემები პროექტის მიმდინარეობისას</vt:lpstr>
      <vt:lpstr>პრობლემები პროექტის მიმდინარეობისას</vt:lpstr>
      <vt:lpstr>პრობლემები პროექტის მიმდინარეობისას</vt:lpstr>
      <vt:lpstr>პრობლემები პროექტის მიმდინარეობისას</vt:lpstr>
      <vt:lpstr>პრობლემები პროექტის მიმდინარეობისას</vt:lpstr>
      <vt:lpstr>  მომავალი აქტივობები</vt:lpstr>
      <vt:lpstr>გმადლობთ!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 of quality system of primary health care in Georgia</dc:title>
  <dc:creator>Alex Balavadze</dc:creator>
  <cp:lastModifiedBy>Nato Shengelia</cp:lastModifiedBy>
  <cp:revision>88</cp:revision>
  <dcterms:created xsi:type="dcterms:W3CDTF">2017-11-09T09:31:59Z</dcterms:created>
  <dcterms:modified xsi:type="dcterms:W3CDTF">2024-01-13T14:51:55Z</dcterms:modified>
</cp:coreProperties>
</file>